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94"/>
  </p:notesMasterIdLst>
  <p:sldIdLst>
    <p:sldId id="256" r:id="rId2"/>
    <p:sldId id="553" r:id="rId3"/>
    <p:sldId id="590" r:id="rId4"/>
    <p:sldId id="591" r:id="rId5"/>
    <p:sldId id="492" r:id="rId6"/>
    <p:sldId id="493" r:id="rId7"/>
    <p:sldId id="494" r:id="rId8"/>
    <p:sldId id="495" r:id="rId9"/>
    <p:sldId id="497" r:id="rId10"/>
    <p:sldId id="498" r:id="rId11"/>
    <p:sldId id="499" r:id="rId12"/>
    <p:sldId id="571" r:id="rId13"/>
    <p:sldId id="572" r:id="rId14"/>
    <p:sldId id="573" r:id="rId15"/>
    <p:sldId id="574" r:id="rId16"/>
    <p:sldId id="575" r:id="rId17"/>
    <p:sldId id="594" r:id="rId18"/>
    <p:sldId id="595" r:id="rId19"/>
    <p:sldId id="601" r:id="rId20"/>
    <p:sldId id="600" r:id="rId21"/>
    <p:sldId id="599" r:id="rId22"/>
    <p:sldId id="604" r:id="rId23"/>
    <p:sldId id="598" r:id="rId24"/>
    <p:sldId id="597" r:id="rId25"/>
    <p:sldId id="596" r:id="rId26"/>
    <p:sldId id="509" r:id="rId27"/>
    <p:sldId id="510" r:id="rId28"/>
    <p:sldId id="554" r:id="rId29"/>
    <p:sldId id="605" r:id="rId30"/>
    <p:sldId id="561" r:id="rId31"/>
    <p:sldId id="567" r:id="rId32"/>
    <p:sldId id="566" r:id="rId33"/>
    <p:sldId id="565" r:id="rId34"/>
    <p:sldId id="564" r:id="rId35"/>
    <p:sldId id="563" r:id="rId36"/>
    <p:sldId id="562" r:id="rId37"/>
    <p:sldId id="560" r:id="rId38"/>
    <p:sldId id="559" r:id="rId39"/>
    <p:sldId id="558" r:id="rId40"/>
    <p:sldId id="557" r:id="rId41"/>
    <p:sldId id="556" r:id="rId42"/>
    <p:sldId id="511" r:id="rId43"/>
    <p:sldId id="513" r:id="rId44"/>
    <p:sldId id="512" r:id="rId45"/>
    <p:sldId id="514" r:id="rId46"/>
    <p:sldId id="516" r:id="rId47"/>
    <p:sldId id="517" r:id="rId48"/>
    <p:sldId id="518" r:id="rId49"/>
    <p:sldId id="519" r:id="rId50"/>
    <p:sldId id="521" r:id="rId51"/>
    <p:sldId id="522" r:id="rId52"/>
    <p:sldId id="523" r:id="rId53"/>
    <p:sldId id="568" r:id="rId54"/>
    <p:sldId id="569" r:id="rId55"/>
    <p:sldId id="570" r:id="rId56"/>
    <p:sldId id="527" r:id="rId57"/>
    <p:sldId id="531" r:id="rId58"/>
    <p:sldId id="530" r:id="rId59"/>
    <p:sldId id="528" r:id="rId60"/>
    <p:sldId id="529" r:id="rId61"/>
    <p:sldId id="583" r:id="rId62"/>
    <p:sldId id="585" r:id="rId63"/>
    <p:sldId id="586" r:id="rId64"/>
    <p:sldId id="587" r:id="rId65"/>
    <p:sldId id="588" r:id="rId66"/>
    <p:sldId id="576" r:id="rId67"/>
    <p:sldId id="550" r:id="rId68"/>
    <p:sldId id="551" r:id="rId69"/>
    <p:sldId id="552" r:id="rId70"/>
    <p:sldId id="592" r:id="rId71"/>
    <p:sldId id="602" r:id="rId72"/>
    <p:sldId id="577" r:id="rId73"/>
    <p:sldId id="578" r:id="rId74"/>
    <p:sldId id="582" r:id="rId75"/>
    <p:sldId id="579" r:id="rId76"/>
    <p:sldId id="580" r:id="rId77"/>
    <p:sldId id="581" r:id="rId78"/>
    <p:sldId id="589" r:id="rId79"/>
    <p:sldId id="533" r:id="rId80"/>
    <p:sldId id="546" r:id="rId81"/>
    <p:sldId id="547" r:id="rId82"/>
    <p:sldId id="536" r:id="rId83"/>
    <p:sldId id="543" r:id="rId84"/>
    <p:sldId id="544" r:id="rId85"/>
    <p:sldId id="545" r:id="rId86"/>
    <p:sldId id="548" r:id="rId87"/>
    <p:sldId id="537" r:id="rId88"/>
    <p:sldId id="539" r:id="rId89"/>
    <p:sldId id="540" r:id="rId90"/>
    <p:sldId id="549" r:id="rId91"/>
    <p:sldId id="541" r:id="rId92"/>
    <p:sldId id="421" r:id="rId9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047"/>
    <a:srgbClr val="3EC0F1"/>
    <a:srgbClr val="FFFF66"/>
    <a:srgbClr val="1E0000"/>
    <a:srgbClr val="DEE7D1"/>
    <a:srgbClr val="EFF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 autoAdjust="0"/>
    <p:restoredTop sz="94031" autoAdjust="0"/>
  </p:normalViewPr>
  <p:slideViewPr>
    <p:cSldViewPr>
      <p:cViewPr>
        <p:scale>
          <a:sx n="133" d="100"/>
          <a:sy n="133" d="100"/>
        </p:scale>
        <p:origin x="2048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a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aBold" charset="0"/>
              </a:defRPr>
            </a:lvl1pPr>
          </a:lstStyle>
          <a:p>
            <a:fld id="{746D0830-02A5-9248-8EDC-07C4DC3CFBA1}" type="datetimeFigureOut">
              <a:rPr lang="en-US" smtClean="0"/>
              <a:pPr/>
              <a:t>1/7/16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a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aBold" charset="0"/>
              </a:defRPr>
            </a:lvl1pPr>
          </a:lstStyle>
          <a:p>
            <a:fld id="{1579C579-12B3-C94A-BDF0-37DD7FA4CF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7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etaBold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etaBold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etaBold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etaBold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etaBold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  <a:br>
              <a:rPr lang="en-US" dirty="0" smtClean="0"/>
            </a:br>
            <a:r>
              <a:rPr lang="en-US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28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Solomon </a:t>
            </a:r>
            <a:r>
              <a:rPr lang="en-US" dirty="0" err="1" smtClean="0"/>
              <a:t>Hykes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CA028-8E3B-EE4E-A33D-077FC303A4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06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915A0-35F3-46DE-963A-40F644991A76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61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549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MetaBold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MetaBold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932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MetaBold" charset="0"/>
              </a:defRPr>
            </a:lvl1pPr>
            <a:lvl2pPr>
              <a:defRPr>
                <a:latin typeface="MetaBold" charset="0"/>
              </a:defRPr>
            </a:lvl2pPr>
            <a:lvl3pPr>
              <a:defRPr>
                <a:latin typeface="MetaBold" charset="0"/>
              </a:defRPr>
            </a:lvl3pPr>
            <a:lvl4pPr>
              <a:defRPr>
                <a:latin typeface="MetaBold" charset="0"/>
              </a:defRPr>
            </a:lvl4pPr>
            <a:lvl5pPr>
              <a:defRPr>
                <a:latin typeface="MetaBol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49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>
            <a:lvl1pPr>
              <a:defRPr>
                <a:latin typeface="MetaBold" charset="0"/>
              </a:defRPr>
            </a:lvl1pPr>
            <a:lvl2pPr>
              <a:defRPr>
                <a:latin typeface="MetaBold" charset="0"/>
              </a:defRPr>
            </a:lvl2pPr>
            <a:lvl3pPr>
              <a:defRPr>
                <a:latin typeface="MetaBold" charset="0"/>
              </a:defRPr>
            </a:lvl3pPr>
            <a:lvl4pPr>
              <a:defRPr>
                <a:latin typeface="MetaBold" charset="0"/>
              </a:defRPr>
            </a:lvl4pPr>
            <a:lvl5pPr>
              <a:defRPr>
                <a:latin typeface="MetaBol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49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98" y="1200151"/>
            <a:ext cx="8229600" cy="16930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42898" y="2946800"/>
            <a:ext cx="8229600" cy="16930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7D571D1D-009B-4C82-A8A0-BC16E487E983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JAX Conference San Francisco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07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  <a:lvl2pPr>
              <a:defRPr>
                <a:latin typeface="MetaBold" charset="0"/>
              </a:defRPr>
            </a:lvl2pPr>
            <a:lvl3pPr>
              <a:defRPr>
                <a:latin typeface="MetaBold" charset="0"/>
              </a:defRPr>
            </a:lvl3pPr>
            <a:lvl4pPr>
              <a:defRPr>
                <a:latin typeface="MetaBold" charset="0"/>
              </a:defRPr>
            </a:lvl4pPr>
            <a:lvl5pPr>
              <a:defRPr>
                <a:latin typeface="MetaBol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95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ctr">
              <a:defRPr sz="4000" b="1" cap="all">
                <a:latin typeface="MetaPro-Black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24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MetaBold" charset="0"/>
              </a:defRPr>
            </a:lvl1pPr>
            <a:lvl2pPr>
              <a:defRPr sz="2400">
                <a:latin typeface="MetaBold" charset="0"/>
              </a:defRPr>
            </a:lvl2pPr>
            <a:lvl3pPr>
              <a:defRPr sz="2000">
                <a:latin typeface="MetaBold" charset="0"/>
              </a:defRPr>
            </a:lvl3pPr>
            <a:lvl4pPr>
              <a:defRPr sz="1800">
                <a:latin typeface="MetaBold" charset="0"/>
              </a:defRPr>
            </a:lvl4pPr>
            <a:lvl5pPr>
              <a:defRPr sz="1800">
                <a:latin typeface="MetaBold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MetaBold" charset="0"/>
              </a:defRPr>
            </a:lvl1pPr>
            <a:lvl2pPr>
              <a:defRPr sz="2400">
                <a:latin typeface="MetaBold" charset="0"/>
              </a:defRPr>
            </a:lvl2pPr>
            <a:lvl3pPr>
              <a:defRPr sz="2000">
                <a:latin typeface="MetaBold" charset="0"/>
              </a:defRPr>
            </a:lvl3pPr>
            <a:lvl4pPr>
              <a:defRPr sz="1800">
                <a:latin typeface="MetaBold" charset="0"/>
              </a:defRPr>
            </a:lvl4pPr>
            <a:lvl5pPr>
              <a:defRPr sz="1800">
                <a:latin typeface="MetaBold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7789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>
                <a:latin typeface="Meta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MetaBold" charset="0"/>
              </a:defRPr>
            </a:lvl1pPr>
            <a:lvl2pPr>
              <a:defRPr sz="2000">
                <a:latin typeface="MetaBold" charset="0"/>
              </a:defRPr>
            </a:lvl2pPr>
            <a:lvl3pPr>
              <a:defRPr sz="1800">
                <a:latin typeface="MetaBold" charset="0"/>
              </a:defRPr>
            </a:lvl3pPr>
            <a:lvl4pPr>
              <a:defRPr sz="1600">
                <a:latin typeface="MetaBold" charset="0"/>
              </a:defRPr>
            </a:lvl4pPr>
            <a:lvl5pPr>
              <a:defRPr sz="1600">
                <a:latin typeface="MetaBold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>
                <a:latin typeface="Meta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MetaBold" charset="0"/>
              </a:defRPr>
            </a:lvl1pPr>
            <a:lvl2pPr>
              <a:defRPr sz="2000">
                <a:latin typeface="MetaBold" charset="0"/>
              </a:defRPr>
            </a:lvl2pPr>
            <a:lvl3pPr>
              <a:defRPr sz="1800">
                <a:latin typeface="MetaBold" charset="0"/>
              </a:defRPr>
            </a:lvl3pPr>
            <a:lvl4pPr>
              <a:defRPr sz="1600">
                <a:latin typeface="MetaBold" charset="0"/>
              </a:defRPr>
            </a:lvl4pPr>
            <a:lvl5pPr>
              <a:defRPr sz="1600">
                <a:latin typeface="MetaBold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79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39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83918"/>
            <a:ext cx="8229600" cy="857250"/>
          </a:xfrm>
        </p:spPr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652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614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MetaBold" charset="0"/>
              </a:defRPr>
            </a:lvl1pPr>
            <a:lvl2pPr>
              <a:defRPr sz="2800">
                <a:latin typeface="MetaBold" charset="0"/>
              </a:defRPr>
            </a:lvl2pPr>
            <a:lvl3pPr>
              <a:defRPr sz="2400">
                <a:latin typeface="MetaBold" charset="0"/>
              </a:defRPr>
            </a:lvl3pPr>
            <a:lvl4pPr>
              <a:defRPr sz="2000">
                <a:latin typeface="MetaBold" charset="0"/>
              </a:defRPr>
            </a:lvl4pPr>
            <a:lvl5pPr>
              <a:defRPr sz="2000">
                <a:latin typeface="MetaBold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MetaBold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20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07/01/2016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32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etaBold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etaBold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etaBold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etaBold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etaBold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etaBold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Relationship Id="rId3" Type="http://schemas.openxmlformats.org/officeDocument/2006/relationships/hyperlink" Target="http://www.flickr.com/photos/jemsweb/4363548805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g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gi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gi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Relationship Id="rId3" Type="http://schemas.openxmlformats.org/officeDocument/2006/relationships/image" Target="../media/image49.tif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3147814"/>
            <a:ext cx="9144000" cy="1102519"/>
          </a:xfrm>
        </p:spPr>
        <p:txBody>
          <a:bodyPr>
            <a:noAutofit/>
          </a:bodyPr>
          <a:lstStyle/>
          <a:p>
            <a:r>
              <a:rPr lang="en-GB" sz="5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Docker Container Lifecycles - Problem or Opportunity?</a:t>
            </a:r>
            <a:endParaRPr lang="en-GB" sz="5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3478"/>
            <a:ext cx="816997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0"/>
            <a:ext cx="4694485" cy="1402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03" y="1641005"/>
            <a:ext cx="4032448" cy="139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0"/>
            <a:ext cx="4694485" cy="1402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03" y="1641005"/>
            <a:ext cx="4032448" cy="13979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87" y="3291830"/>
            <a:ext cx="5976664" cy="13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8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Time!</a:t>
            </a:r>
            <a:endParaRPr lang="en-US" dirty="0"/>
          </a:p>
        </p:txBody>
      </p:sp>
      <p:pic>
        <p:nvPicPr>
          <p:cNvPr id="2050" name="Picture 2" descr="http://s.quickmeme.com/img/51/51ea222e06c09abbbaa83905489c9ef69988b8240ddcfe9cd070720ec5dade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9" y="1131590"/>
            <a:ext cx="6984961" cy="392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324" y="103862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Docker</a:t>
            </a:r>
            <a:endParaRPr lang="en-US" sz="60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4395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Docker everywhere</a:t>
            </a:r>
            <a:endParaRPr lang="en-US" sz="40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88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Heard about Docker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Can do the tutorial</a:t>
            </a:r>
          </a:p>
          <a:p>
            <a:pPr>
              <a:buFont typeface="Wingdings" charset="2"/>
              <a:buChar char="ü"/>
            </a:pPr>
            <a:r>
              <a:rPr lang="en-US" dirty="0" err="1" smtClean="0"/>
              <a:t>PoCing</a:t>
            </a:r>
            <a:r>
              <a:rPr lang="en-US" dirty="0" smtClean="0"/>
              <a:t>, playing etc.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Production, baby!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tic.fjcdn.com/comments/It+s+being+developed+by+dice+_80ccccebdbd641022b245e40777db7e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5" y="-9846"/>
            <a:ext cx="7734250" cy="515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8256" y="-92546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Y u no</a:t>
            </a:r>
            <a:endParaRPr lang="en-US" sz="96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8256" y="4056042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Docker production?</a:t>
            </a:r>
            <a:endParaRPr lang="en-US" sz="66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.ytimg.com/vi/Vhp9npyrpyA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68" y="0"/>
            <a:ext cx="6824464" cy="51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18256" y="-92546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 like you</a:t>
            </a:r>
            <a:endParaRPr lang="en-US" sz="96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8256" y="4227934"/>
            <a:ext cx="9144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But I don’t trust you</a:t>
            </a:r>
            <a:endParaRPr lang="en-US" sz="60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1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35646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cap="all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Continuous integrity.</a:t>
            </a:r>
            <a:endParaRPr lang="en-US" sz="72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46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779662"/>
            <a:ext cx="5021925" cy="30987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JFrog Artifactory + 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 as </a:t>
            </a:r>
            <a:r>
              <a:rPr lang="en-US" sz="3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Registry</a:t>
            </a:r>
            <a:endParaRPr lang="en-US" sz="3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 </a:t>
            </a:r>
            <a:endParaRPr lang="en-US" sz="28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3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 as </a:t>
            </a:r>
            <a:r>
              <a:rPr lang="en-US" sz="3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Registry</a:t>
            </a:r>
            <a:endParaRPr lang="en-US" sz="3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High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availability</a:t>
            </a:r>
          </a:p>
          <a:p>
            <a:pPr marL="0" indent="0">
              <a:buNone/>
            </a:pPr>
            <a:r>
              <a:rPr lang="en-US" sz="280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 </a:t>
            </a:r>
            <a:endParaRPr lang="en-US" sz="28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3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speaker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903884">
            <a:off x="4341634" y="1220058"/>
            <a:ext cx="1646895" cy="577067"/>
          </a:xfrm>
          <a:prstGeom prst="rect">
            <a:avLst/>
          </a:prstGeom>
          <a:noFill/>
        </p:spPr>
        <p:txBody>
          <a:bodyPr wrap="none" lIns="68565" tIns="34283" rIns="68565" bIns="34283" rtlCol="0">
            <a:spAutoFit/>
          </a:bodyPr>
          <a:lstStyle/>
          <a:p>
            <a:r>
              <a:rPr lang="en-US" sz="3300" dirty="0">
                <a:solidFill>
                  <a:srgbClr val="19741A"/>
                </a:solidFill>
                <a:latin typeface="Dosis Regular"/>
                <a:cs typeface="Dosis Regular"/>
              </a:rPr>
              <a:t>@</a:t>
            </a:r>
            <a:r>
              <a:rPr lang="en-US" sz="33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GB" sz="33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  <p:sp>
        <p:nvSpPr>
          <p:cNvPr id="5" name="Rectangle 4"/>
          <p:cNvSpPr/>
          <p:nvPr/>
        </p:nvSpPr>
        <p:spPr>
          <a:xfrm rot="1896391">
            <a:off x="1920407" y="1732995"/>
            <a:ext cx="3341269" cy="577067"/>
          </a:xfrm>
          <a:prstGeom prst="rect">
            <a:avLst/>
          </a:prstGeom>
        </p:spPr>
        <p:txBody>
          <a:bodyPr wrap="none" lIns="68565" tIns="34283" rIns="68565" bIns="34283">
            <a:spAutoFit/>
          </a:bodyPr>
          <a:lstStyle/>
          <a:p>
            <a:r>
              <a:rPr lang="en-GB" sz="3300" dirty="0">
                <a:solidFill>
                  <a:srgbClr val="19741A"/>
                </a:solidFill>
                <a:latin typeface="Dosis Regular"/>
                <a:cs typeface="Dosis Regular"/>
              </a:rPr>
              <a:t>github.com/</a:t>
            </a:r>
            <a:r>
              <a:rPr lang="en-GB" sz="33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GB" sz="33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0318">
            <a:off x="5758615" y="1853104"/>
            <a:ext cx="2870654" cy="243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4722" y="2159511"/>
            <a:ext cx="2682464" cy="577079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/>
          <a:p>
            <a:r>
              <a:rPr lang="en-GB" sz="3300" dirty="0">
                <a:solidFill>
                  <a:srgbClr val="19741A"/>
                </a:solidFill>
                <a:latin typeface="Dosis Regular"/>
                <a:cs typeface="Dosis Regular"/>
              </a:rPr>
              <a:t>linkd.in/</a:t>
            </a:r>
            <a:r>
              <a:rPr lang="en-GB" sz="33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GB" sz="33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4" y="2850439"/>
            <a:ext cx="4129343" cy="1527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2192" y="4427730"/>
            <a:ext cx="709822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err="1">
                <a:solidFill>
                  <a:srgbClr val="19741A"/>
                </a:solidFill>
                <a:latin typeface="Dosis Regular"/>
                <a:cs typeface="Dosis Regular"/>
              </a:rPr>
              <a:t>stackoverflow.com</a:t>
            </a:r>
            <a:r>
              <a:rPr lang="en-US" sz="3300" dirty="0">
                <a:solidFill>
                  <a:srgbClr val="19741A"/>
                </a:solidFill>
                <a:latin typeface="Dosis Regular"/>
                <a:cs typeface="Dosis Regular"/>
              </a:rPr>
              <a:t>/users/402053/</a:t>
            </a:r>
            <a:r>
              <a:rPr lang="en-US" sz="33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US" sz="33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6002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 as </a:t>
            </a:r>
            <a:r>
              <a:rPr lang="en-US" sz="3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Registry</a:t>
            </a:r>
            <a:endParaRPr lang="en-US" sz="3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High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availability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Proven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and powerful security </a:t>
            </a: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model</a:t>
            </a:r>
            <a:endParaRPr lang="en-US" sz="28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280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28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 as </a:t>
            </a:r>
            <a:r>
              <a:rPr lang="en-US" sz="3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Registry</a:t>
            </a:r>
            <a:endParaRPr lang="en-US" sz="3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High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availability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Proven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and powerful security </a:t>
            </a: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model</a:t>
            </a:r>
            <a:endParaRPr lang="en-US" sz="28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Integration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with </a:t>
            </a:r>
            <a:r>
              <a:rPr lang="en-US" sz="280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Enterprise </a:t>
            </a:r>
            <a:r>
              <a:rPr lang="en-US" sz="280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systems</a:t>
            </a:r>
            <a:endParaRPr lang="en-US" sz="28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6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Who’s using Docker and nothing else?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063229"/>
            <a:ext cx="8140700" cy="4064000"/>
          </a:xfrm>
          <a:prstGeom prst="rect">
            <a:avLst/>
          </a:prstGeom>
        </p:spPr>
      </p:pic>
      <p:sp>
        <p:nvSpPr>
          <p:cNvPr id="4" name="AutoShape 2" descr="isplaying FrogJuggling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31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 as </a:t>
            </a:r>
            <a:r>
              <a:rPr lang="en-US" sz="3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Registry</a:t>
            </a:r>
            <a:endParaRPr lang="en-US" sz="3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High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availability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Proven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and powerful security </a:t>
            </a: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model</a:t>
            </a:r>
            <a:endParaRPr lang="en-US" sz="28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Integration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with Enterprise systems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Works with </a:t>
            </a:r>
            <a:r>
              <a:rPr lang="en-US" sz="280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almost everything</a:t>
            </a:r>
            <a:endParaRPr lang="en-US" sz="28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 as </a:t>
            </a:r>
            <a:r>
              <a:rPr lang="en-US" sz="3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Registry</a:t>
            </a:r>
            <a:endParaRPr lang="en-US" sz="3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High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availability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Proven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and powerful security </a:t>
            </a: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model</a:t>
            </a:r>
            <a:endParaRPr lang="en-US" sz="28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Integration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with Enterprise systems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Works with almost everything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browse </a:t>
            </a:r>
            <a:r>
              <a:rPr lang="en-US" sz="28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280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images</a:t>
            </a:r>
            <a:endParaRPr lang="en-US" sz="28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 as </a:t>
            </a:r>
            <a:r>
              <a:rPr lang="en-US" sz="3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Registry</a:t>
            </a:r>
            <a:endParaRPr lang="en-US" sz="3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High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availability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Proven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and powerful security </a:t>
            </a: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model</a:t>
            </a:r>
            <a:endParaRPr lang="en-US" sz="28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Integration </a:t>
            </a: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with Enterprise systems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Works with almost everything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browse </a:t>
            </a:r>
            <a:r>
              <a:rPr lang="en-US" sz="28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28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images</a:t>
            </a:r>
          </a:p>
          <a:p>
            <a:pPr marL="0" indent="0">
              <a:buNone/>
            </a:pPr>
            <a:r>
              <a:rPr lang="en-US" sz="280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Multiple repositories</a:t>
            </a:r>
            <a:endParaRPr lang="en-US" sz="28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8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The Promotion Pyramid</a:t>
            </a:r>
            <a:endParaRPr lang="en-US" dirty="0"/>
          </a:p>
        </p:txBody>
      </p:sp>
      <p:sp>
        <p:nvSpPr>
          <p:cNvPr id="5" name="Trapezoid 4"/>
          <p:cNvSpPr/>
          <p:nvPr/>
        </p:nvSpPr>
        <p:spPr>
          <a:xfrm>
            <a:off x="2699792" y="3283070"/>
            <a:ext cx="3816424" cy="873637"/>
          </a:xfrm>
          <a:prstGeom prst="trapezoid">
            <a:avLst>
              <a:gd name="adj" fmla="val 6085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builds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3275856" y="2715766"/>
            <a:ext cx="2664296" cy="461845"/>
          </a:xfrm>
          <a:prstGeom prst="trapezoid">
            <a:avLst>
              <a:gd name="adj" fmla="val 6071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smtClean="0"/>
              <a:t>Dev</a:t>
            </a:r>
            <a:r>
              <a:rPr lang="en-US" dirty="0"/>
              <a:t> </a:t>
            </a:r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7" name="Trapezoid 6"/>
          <p:cNvSpPr/>
          <p:nvPr/>
        </p:nvSpPr>
        <p:spPr>
          <a:xfrm>
            <a:off x="3635896" y="2211710"/>
            <a:ext cx="1944216" cy="398596"/>
          </a:xfrm>
          <a:prstGeom prst="trapezoid">
            <a:avLst>
              <a:gd name="adj" fmla="val 6535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Integr</a:t>
            </a:r>
            <a:r>
              <a:rPr lang="en-US" dirty="0" smtClean="0"/>
              <a:t>. tests</a:t>
            </a:r>
            <a:endParaRPr lang="en-US" dirty="0"/>
          </a:p>
        </p:txBody>
      </p:sp>
      <p:sp>
        <p:nvSpPr>
          <p:cNvPr id="8" name="Trapezoid 7"/>
          <p:cNvSpPr/>
          <p:nvPr/>
        </p:nvSpPr>
        <p:spPr>
          <a:xfrm>
            <a:off x="3923928" y="1914918"/>
            <a:ext cx="1368152" cy="224783"/>
          </a:xfrm>
          <a:prstGeom prst="trapezoid">
            <a:avLst>
              <a:gd name="adj" fmla="val 62666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Staging</a:t>
            </a:r>
            <a:endParaRPr lang="en-US" sz="1600" dirty="0"/>
          </a:p>
        </p:txBody>
      </p:sp>
      <p:sp>
        <p:nvSpPr>
          <p:cNvPr id="9" name="Trapezoid 8"/>
          <p:cNvSpPr/>
          <p:nvPr/>
        </p:nvSpPr>
        <p:spPr>
          <a:xfrm>
            <a:off x="4067944" y="1635646"/>
            <a:ext cx="1080120" cy="216024"/>
          </a:xfrm>
          <a:prstGeom prst="trapezoid">
            <a:avLst>
              <a:gd name="adj" fmla="val 5635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Pre-Prod</a:t>
            </a:r>
            <a:endParaRPr lang="en-US" sz="1400" dirty="0"/>
          </a:p>
        </p:txBody>
      </p:sp>
      <p:sp>
        <p:nvSpPr>
          <p:cNvPr id="10" name="Trapezoid 9"/>
          <p:cNvSpPr/>
          <p:nvPr/>
        </p:nvSpPr>
        <p:spPr>
          <a:xfrm>
            <a:off x="4211960" y="1347614"/>
            <a:ext cx="792088" cy="216024"/>
          </a:xfrm>
          <a:prstGeom prst="trapezoid">
            <a:avLst>
              <a:gd name="adj" fmla="val 6027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</a:t>
            </a:r>
            <a:endParaRPr lang="en-US" sz="1400" dirty="0"/>
          </a:p>
        </p:txBody>
      </p:sp>
      <p:sp>
        <p:nvSpPr>
          <p:cNvPr id="22" name="Left-Right Arrow 21"/>
          <p:cNvSpPr/>
          <p:nvPr/>
        </p:nvSpPr>
        <p:spPr>
          <a:xfrm>
            <a:off x="2339752" y="4377588"/>
            <a:ext cx="4464496" cy="570425"/>
          </a:xfrm>
          <a:prstGeom prst="left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Amount of builds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6200000">
            <a:off x="415344" y="2551943"/>
            <a:ext cx="3099850" cy="54717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Build/Deploy time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164288" y="2685969"/>
            <a:ext cx="1440160" cy="51394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Amount </a:t>
            </a:r>
            <a:r>
              <a:rPr lang="en-US" smtClean="0"/>
              <a:t>of binaries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Pipeline: Quality Gates and Visibility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75606"/>
            <a:ext cx="7885795" cy="303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/>
          </p:cNvSpPr>
          <p:nvPr/>
        </p:nvSpPr>
        <p:spPr bwMode="auto">
          <a:xfrm>
            <a:off x="1547664" y="4549335"/>
            <a:ext cx="6227624" cy="28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800" i="1" u="sng" dirty="0">
                <a:solidFill>
                  <a:srgbClr val="676767"/>
                </a:solidFill>
                <a:ea typeface="Gill Sans" charset="0"/>
                <a:cs typeface="Gill Sans" charset="0"/>
                <a:hlinkClick r:id="rId3"/>
              </a:rPr>
              <a:t>Source: Agile ALM, Michael </a:t>
            </a:r>
            <a:r>
              <a:rPr lang="en-US" sz="1800" i="1" u="sng" dirty="0" err="1">
                <a:solidFill>
                  <a:srgbClr val="676767"/>
                </a:solidFill>
                <a:ea typeface="Gill Sans" charset="0"/>
                <a:cs typeface="Gill Sans" charset="0"/>
                <a:hlinkClick r:id="rId3"/>
              </a:rPr>
              <a:t>Hüttermann</a:t>
            </a:r>
            <a:r>
              <a:rPr lang="en-US" sz="1800" i="1" u="sng" dirty="0">
                <a:solidFill>
                  <a:srgbClr val="676767"/>
                </a:solidFill>
                <a:ea typeface="Gill Sans" charset="0"/>
                <a:cs typeface="Gill Sans" charset="0"/>
                <a:hlinkClick r:id="rId3"/>
              </a:rPr>
              <a:t>, Manning Publications Co. </a:t>
            </a:r>
            <a:endParaRPr lang="en-US" sz="1800" i="1" u="sng" dirty="0">
              <a:solidFill>
                <a:srgbClr val="676767"/>
              </a:solidFill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flip.com/s/meme/Overly-Manly-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68" y="-4564"/>
            <a:ext cx="5148064" cy="51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391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CI pipelines?</a:t>
            </a:r>
            <a:endParaRPr lang="en-US" sz="60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4395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Doing them for years.</a:t>
            </a:r>
            <a:endParaRPr lang="en-US" sz="40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9502"/>
            <a:ext cx="816997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who?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802" y="1275607"/>
            <a:ext cx="3416108" cy="35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31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7904" y="3924870"/>
            <a:ext cx="2880320" cy="11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9911" y="3723880"/>
            <a:ext cx="4963417" cy="131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7784" y="4371950"/>
            <a:ext cx="2880320" cy="76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47865" y="3192927"/>
            <a:ext cx="5395464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50148" y="1999503"/>
            <a:ext cx="6552729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80482" y="1473414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42142" y="1235876"/>
            <a:ext cx="1665962" cy="1257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71600" y="56864"/>
            <a:ext cx="7915029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0889" y="524140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9552" y="1937380"/>
            <a:ext cx="4804364" cy="290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7904" y="3924870"/>
            <a:ext cx="2880320" cy="11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9911" y="3723880"/>
            <a:ext cx="4963417" cy="131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7784" y="4371950"/>
            <a:ext cx="2880320" cy="76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47865" y="3192927"/>
            <a:ext cx="5395464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50148" y="1999503"/>
            <a:ext cx="6552729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80482" y="1473414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42142" y="1235876"/>
            <a:ext cx="1665962" cy="1257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71600" y="56864"/>
            <a:ext cx="7915029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0889" y="524140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9552" y="3886742"/>
            <a:ext cx="4804364" cy="962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6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7904" y="3924870"/>
            <a:ext cx="2880320" cy="11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9911" y="3723880"/>
            <a:ext cx="4963417" cy="131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7784" y="4371950"/>
            <a:ext cx="2880320" cy="76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47865" y="3192927"/>
            <a:ext cx="5395464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47247" y="1999503"/>
            <a:ext cx="3989250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80482" y="1473414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42142" y="1235876"/>
            <a:ext cx="1665962" cy="1257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71600" y="56864"/>
            <a:ext cx="7915029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0889" y="524140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9552" y="3886742"/>
            <a:ext cx="4804364" cy="962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7904" y="3924870"/>
            <a:ext cx="2880320" cy="11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9911" y="3723880"/>
            <a:ext cx="4963417" cy="131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7784" y="4371950"/>
            <a:ext cx="2880320" cy="76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9991" y="3192927"/>
            <a:ext cx="4243337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47247" y="1999503"/>
            <a:ext cx="3989250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80482" y="1473414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42142" y="1235876"/>
            <a:ext cx="1665962" cy="1257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71600" y="56864"/>
            <a:ext cx="7915029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0889" y="524140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8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7904" y="3924870"/>
            <a:ext cx="2880320" cy="11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9911" y="3723880"/>
            <a:ext cx="4963417" cy="131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7784" y="4371950"/>
            <a:ext cx="2880320" cy="76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9991" y="3192927"/>
            <a:ext cx="4243337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47247" y="1999503"/>
            <a:ext cx="3989250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80482" y="1473414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42142" y="1235876"/>
            <a:ext cx="1665962" cy="1257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27784" y="56864"/>
            <a:ext cx="6258845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0889" y="524140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5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7904" y="3924870"/>
            <a:ext cx="2880320" cy="11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9911" y="3723880"/>
            <a:ext cx="4963417" cy="131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7784" y="4371950"/>
            <a:ext cx="2880320" cy="76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9991" y="3192927"/>
            <a:ext cx="4243337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47247" y="1999503"/>
            <a:ext cx="3989250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80482" y="1473414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42142" y="1235876"/>
            <a:ext cx="1665962" cy="1257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40153" y="56864"/>
            <a:ext cx="2946476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7904" y="3924870"/>
            <a:ext cx="2880320" cy="11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9911" y="3723880"/>
            <a:ext cx="4963417" cy="131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7784" y="4371950"/>
            <a:ext cx="2880320" cy="76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9991" y="3192927"/>
            <a:ext cx="4243337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47247" y="1999503"/>
            <a:ext cx="3989250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80482" y="1473414"/>
            <a:ext cx="1651558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42142" y="1235876"/>
            <a:ext cx="1665962" cy="1257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3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7904" y="3924870"/>
            <a:ext cx="2880320" cy="11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9911" y="3723880"/>
            <a:ext cx="4963417" cy="131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7784" y="4371950"/>
            <a:ext cx="2880320" cy="76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9991" y="3192927"/>
            <a:ext cx="4243337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47247" y="1999503"/>
            <a:ext cx="3989250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80482" y="1453242"/>
            <a:ext cx="1075494" cy="108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42142" y="1235876"/>
            <a:ext cx="585842" cy="1257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7904" y="3924870"/>
            <a:ext cx="2880320" cy="11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9911" y="3723880"/>
            <a:ext cx="4963417" cy="131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7784" y="4371950"/>
            <a:ext cx="2880320" cy="76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9991" y="3192927"/>
            <a:ext cx="4243337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47247" y="1999503"/>
            <a:ext cx="3989250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7904" y="3924870"/>
            <a:ext cx="2880320" cy="11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9911" y="3723880"/>
            <a:ext cx="4963417" cy="131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7784" y="4371950"/>
            <a:ext cx="2880320" cy="76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9991" y="3192927"/>
            <a:ext cx="4243337" cy="144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who?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802" y="1275607"/>
            <a:ext cx="3416108" cy="35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://www.electricmariachi.com/wp-content/uploads/2011/12/412881-beer-bottles-in-ice-cool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3575">
            <a:off x="2452609" y="1677174"/>
            <a:ext cx="4315662" cy="288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7904" y="3924870"/>
            <a:ext cx="2880320" cy="11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9912" y="3651870"/>
            <a:ext cx="1093568" cy="146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7784" y="4371950"/>
            <a:ext cx="2880320" cy="76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1" y="0"/>
            <a:ext cx="8342658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2608" y="2787774"/>
            <a:ext cx="352839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571750"/>
            <a:ext cx="2947193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$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docker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build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347614"/>
            <a:ext cx="5207868" cy="3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vignette4.wikia.nocookie.net/creepypasta/images/b/bf/ALL_THE_THINGS.jpg/revision/latest?cb=201404122108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37" y="0"/>
            <a:ext cx="6774726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4391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Docker build</a:t>
            </a:r>
            <a:endParaRPr lang="en-US" sz="60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1278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All the things!</a:t>
            </a:r>
            <a:endParaRPr lang="en-US" sz="60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5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easy!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606"/>
            <a:ext cx="914400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9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nline.wsj.com/media/shbuilding_E_201002110452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98" y="3732"/>
            <a:ext cx="7720404" cy="513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391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Fast and cheap builds</a:t>
            </a:r>
            <a:endParaRPr lang="en-US" sz="60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27837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Not always the way to go</a:t>
            </a:r>
            <a:endParaRPr lang="en-US" sz="54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why.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622"/>
            <a:ext cx="9144000" cy="334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4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static1.squarespace.com/static/51f41b9fe4b00d31066db215/t/530e6b11e4b0be11d696d0c3/1393453996247/The+Most+Interesting+Man+in+the+Worl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252"/>
            <a:ext cx="8100392" cy="513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3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 don’t always build promotion pipelines</a:t>
            </a:r>
            <a:endParaRPr lang="en-US" sz="36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4260" y="396370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But when I do, it’s </a:t>
            </a:r>
            <a:r>
              <a:rPr lang="en-US" sz="3600" cap="all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with </a:t>
            </a:r>
            <a:br>
              <a:rPr lang="en-US" sz="3600" cap="all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</a:br>
            <a:r>
              <a:rPr lang="en-US" sz="3600" cap="all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immutable </a:t>
            </a:r>
            <a:r>
              <a:rPr lang="en-US" sz="3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and stable binaries</a:t>
            </a:r>
            <a:endParaRPr lang="en-US" sz="36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03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530"/>
            <a:ext cx="914400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25" b="17484"/>
          <a:stretch/>
        </p:blipFill>
        <p:spPr>
          <a:xfrm>
            <a:off x="2267744" y="2571"/>
            <a:ext cx="4176464" cy="51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33779"/>
            <a:ext cx="8568952" cy="40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0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Trumped-up limitations</a:t>
            </a:r>
            <a:endParaRPr lang="en-US" dirty="0"/>
          </a:p>
        </p:txBody>
      </p:sp>
      <p:pic>
        <p:nvPicPr>
          <p:cNvPr id="6" name="Picture 2" descr="http://quotes.lifehack.org/media/quotes/quote-Bill-Gates-640k-ought-to-be-enough-for-anybody-890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29" y="1347614"/>
            <a:ext cx="6892941" cy="35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95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Anatomy of Docker Tag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8826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2.vox-cdn.com/thumbor/qGt-vGD5frpDDeu1ClwoRMZG26U=/cdn0.vox-cdn.com/uploads/chorus_asset/file/2414216/I_dunno.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53" y="1563638"/>
            <a:ext cx="6113515" cy="344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179512" y="627534"/>
            <a:ext cx="4248472" cy="1440160"/>
          </a:xfrm>
          <a:prstGeom prst="wedgeRoundRectCallout">
            <a:avLst>
              <a:gd name="adj1" fmla="val 75197"/>
              <a:gd name="adj2" fmla="val 82137"/>
              <a:gd name="adj3" fmla="val 16667"/>
            </a:avLst>
          </a:prstGeom>
          <a:solidFill>
            <a:srgbClr val="FFFD7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Wait a second, how can I have more than one repository per host now?!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9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4.bp.blogspot.com/-9_UxkX8baIw/UuG4NJuxpCI/AAAAAAAADYg/N_Rz8WDjoAo/s1600/Solom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4" t="1421" r="30252" b="58805"/>
          <a:stretch/>
        </p:blipFill>
        <p:spPr bwMode="auto">
          <a:xfrm>
            <a:off x="611560" y="195486"/>
            <a:ext cx="8280918" cy="473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059582"/>
            <a:ext cx="828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all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Solido Compressed Book" charset="0"/>
                <a:ea typeface="Solido Compressed Book" charset="0"/>
                <a:cs typeface="Solido Compressed Book" charset="0"/>
              </a:rPr>
              <a:t>“One registry per host ought to be enough for anybody.” </a:t>
            </a:r>
            <a:endParaRPr lang="en-US" sz="3600" b="1" cap="all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Solido Compressed Book" charset="0"/>
              <a:ea typeface="Solido Compressed Book" charset="0"/>
              <a:cs typeface="Solido Compressed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7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Panic!</a:t>
            </a:r>
            <a:endParaRPr lang="en-US" dirty="0"/>
          </a:p>
        </p:txBody>
      </p:sp>
      <p:pic>
        <p:nvPicPr>
          <p:cNvPr id="4" name="Picture 2" descr="http://rack.0.mshcdn.com/media/ZgkyMDEzLzA2LzE4LzUwL1N0ZXBoZW5Db2xiLmJmNDVkLmdpZgpwCXRodW1iCTEyMDB4OTYwMD4/ef7a0340/18d/Stephen-Colber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1419622"/>
            <a:ext cx="5400600" cy="332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32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Artifactory Virtual Repositories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25614" y="1081945"/>
            <a:ext cx="5862809" cy="314598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6369014" y="1419622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Local Repository</a:t>
            </a:r>
            <a:endParaRPr lang="en-US" sz="1400" dirty="0"/>
          </a:p>
        </p:txBody>
      </p:sp>
      <p:cxnSp>
        <p:nvCxnSpPr>
          <p:cNvPr id="6" name="Straight Arrow Connector 5"/>
          <p:cNvCxnSpPr>
            <a:endCxn id="13" idx="2"/>
          </p:cNvCxnSpPr>
          <p:nvPr/>
        </p:nvCxnSpPr>
        <p:spPr>
          <a:xfrm>
            <a:off x="4291422" y="2700773"/>
            <a:ext cx="2134052" cy="306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3528" y="2139702"/>
            <a:ext cx="1224872" cy="824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82" y="-528642"/>
            <a:ext cx="112921" cy="74283"/>
          </a:xfrm>
          <a:prstGeom prst="rect">
            <a:avLst/>
          </a:prstGeom>
        </p:spPr>
      </p:pic>
      <p:sp>
        <p:nvSpPr>
          <p:cNvPr id="10" name="Can 9"/>
          <p:cNvSpPr/>
          <p:nvPr/>
        </p:nvSpPr>
        <p:spPr>
          <a:xfrm>
            <a:off x="2779254" y="2269439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Virtual Repository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6425474" y="2371343"/>
            <a:ext cx="1512168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Remote Repository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4572000" y="4299942"/>
            <a:ext cx="1512168" cy="720080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tx2"/>
                </a:solidFill>
              </a:rPr>
              <a:t>Docker Hub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2" y="-795905"/>
            <a:ext cx="112921" cy="74283"/>
          </a:xfrm>
          <a:prstGeom prst="rect">
            <a:avLst/>
          </a:prstGeom>
        </p:spPr>
      </p:pic>
      <p:pic>
        <p:nvPicPr>
          <p:cNvPr id="16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652" y="4515225"/>
            <a:ext cx="405572" cy="4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3" idx="3"/>
            <a:endCxn id="14" idx="1"/>
          </p:cNvCxnSpPr>
          <p:nvPr/>
        </p:nvCxnSpPr>
        <p:spPr>
          <a:xfrm flipH="1">
            <a:off x="5328084" y="3091423"/>
            <a:ext cx="1853474" cy="12085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548400" y="2674550"/>
            <a:ext cx="1230854" cy="2622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32" y="3323064"/>
            <a:ext cx="1285488" cy="79914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4291422" y="1823821"/>
            <a:ext cx="2077592" cy="7003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What we did?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92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What we did?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Minimize number of repositories docker interact with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9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What we did?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Minimize number of repositories docker interact with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deploy to virtual (backed by dev repository)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3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8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What we did?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Minimize number of repositories docker interact with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deploy to virtual (backed by dev repository)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promote within artifactory</a:t>
            </a:r>
          </a:p>
          <a:p>
            <a:pPr marL="0" indent="0">
              <a:buNone/>
            </a:pPr>
            <a:endParaRPr lang="en-US" sz="3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89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33779"/>
            <a:ext cx="8568952" cy="4010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3875">
            <a:off x="5079336" y="1761524"/>
            <a:ext cx="3715320" cy="24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1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What we did?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Minimize number of repositories docker interact with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deploy to virtual (backed by dev repository)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promote within artifactory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Resolve from virtual (production-ready images)</a:t>
            </a:r>
          </a:p>
        </p:txBody>
      </p:sp>
    </p:spTree>
    <p:extLst>
      <p:ext uri="{BB962C8B-B14F-4D97-AF65-F5344CB8AC3E}">
        <p14:creationId xmlns:p14="http://schemas.microsoft.com/office/powerpoint/2010/main" val="7324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Repositories FTW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25614" y="1081945"/>
            <a:ext cx="5862809" cy="314598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6369014" y="1419622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docker-dev-local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6360479" y="2500715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docker-prod-local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stCxn id="30" idx="3"/>
            <a:endCxn id="48" idx="2"/>
          </p:cNvCxnSpPr>
          <p:nvPr/>
        </p:nvCxnSpPr>
        <p:spPr>
          <a:xfrm>
            <a:off x="3566925" y="2982250"/>
            <a:ext cx="1022191" cy="7314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1479013"/>
            <a:ext cx="1224872" cy="8247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82" y="-528642"/>
            <a:ext cx="112921" cy="74283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2810841" y="2262170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/>
                </a:solidFill>
              </a:rPr>
              <a:t>docker</a:t>
            </a:r>
            <a:r>
              <a:rPr lang="en-US" sz="1200" dirty="0" smtClean="0">
                <a:solidFill>
                  <a:schemeClr val="bg1"/>
                </a:solidFill>
              </a:rPr>
              <a:t>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5058" y="229179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Developer</a:t>
            </a:r>
            <a:endParaRPr lang="en-US" sz="1400" dirty="0"/>
          </a:p>
        </p:txBody>
      </p:sp>
      <p:sp>
        <p:nvSpPr>
          <p:cNvPr id="48" name="Can 47"/>
          <p:cNvSpPr/>
          <p:nvPr/>
        </p:nvSpPr>
        <p:spPr>
          <a:xfrm>
            <a:off x="4589116" y="3353629"/>
            <a:ext cx="1512168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ocker-hub-remote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Can 48"/>
          <p:cNvSpPr/>
          <p:nvPr/>
        </p:nvSpPr>
        <p:spPr>
          <a:xfrm>
            <a:off x="6575491" y="4313513"/>
            <a:ext cx="1512168" cy="720080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tx2"/>
                </a:solidFill>
              </a:rPr>
              <a:t>Docker Hub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2" y="-795905"/>
            <a:ext cx="112921" cy="74283"/>
          </a:xfrm>
          <a:prstGeom prst="rect">
            <a:avLst/>
          </a:prstGeom>
        </p:spPr>
      </p:pic>
      <p:pic>
        <p:nvPicPr>
          <p:cNvPr id="52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43" y="4528796"/>
            <a:ext cx="405572" cy="4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>
            <a:stCxn id="48" idx="3"/>
            <a:endCxn id="49" idx="2"/>
          </p:cNvCxnSpPr>
          <p:nvPr/>
        </p:nvCxnSpPr>
        <p:spPr>
          <a:xfrm>
            <a:off x="5345200" y="4073709"/>
            <a:ext cx="1230291" cy="5998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2" idx="1"/>
            <a:endCxn id="30" idx="2"/>
          </p:cNvCxnSpPr>
          <p:nvPr/>
        </p:nvCxnSpPr>
        <p:spPr>
          <a:xfrm>
            <a:off x="1417933" y="1891407"/>
            <a:ext cx="1392908" cy="73080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02848" y="2016191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60" name="Straight Arrow Connector 59"/>
          <p:cNvCxnSpPr>
            <a:endCxn id="8" idx="2"/>
          </p:cNvCxnSpPr>
          <p:nvPr/>
        </p:nvCxnSpPr>
        <p:spPr>
          <a:xfrm>
            <a:off x="4363131" y="2826257"/>
            <a:ext cx="1997348" cy="3449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41" name="Picture 10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32" y="3323064"/>
            <a:ext cx="1285488" cy="79914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142374" y="2674907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5726024" y="4311975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3709771" y="3162811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36" name="Straight Arrow Connector 35"/>
          <p:cNvCxnSpPr>
            <a:stCxn id="30" idx="4"/>
            <a:endCxn id="5" idx="2"/>
          </p:cNvCxnSpPr>
          <p:nvPr/>
        </p:nvCxnSpPr>
        <p:spPr>
          <a:xfrm flipV="1">
            <a:off x="4323009" y="1779662"/>
            <a:ext cx="2046005" cy="84254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9" y="1042005"/>
            <a:ext cx="587404" cy="80966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176066" y="1985813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03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Repositories FTW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25614" y="1081945"/>
            <a:ext cx="5862809" cy="314598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6369014" y="1419622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docker-dev-local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6360479" y="2500715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docker-prod-local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stCxn id="30" idx="3"/>
            <a:endCxn id="48" idx="2"/>
          </p:cNvCxnSpPr>
          <p:nvPr/>
        </p:nvCxnSpPr>
        <p:spPr>
          <a:xfrm>
            <a:off x="3566925" y="2982250"/>
            <a:ext cx="1022191" cy="7314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1479013"/>
            <a:ext cx="1224872" cy="8247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82" y="-528642"/>
            <a:ext cx="112921" cy="74283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2810841" y="2262170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/>
                </a:solidFill>
              </a:rPr>
              <a:t>docker</a:t>
            </a:r>
            <a:r>
              <a:rPr lang="en-US" sz="1200" dirty="0" smtClean="0">
                <a:solidFill>
                  <a:schemeClr val="bg1"/>
                </a:solidFill>
              </a:rPr>
              <a:t>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5058" y="229179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Developer</a:t>
            </a:r>
            <a:endParaRPr lang="en-US" sz="1400" dirty="0"/>
          </a:p>
        </p:txBody>
      </p:sp>
      <p:sp>
        <p:nvSpPr>
          <p:cNvPr id="48" name="Can 47"/>
          <p:cNvSpPr/>
          <p:nvPr/>
        </p:nvSpPr>
        <p:spPr>
          <a:xfrm>
            <a:off x="4589116" y="3353629"/>
            <a:ext cx="1512168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ocker-hub-remote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Can 48"/>
          <p:cNvSpPr/>
          <p:nvPr/>
        </p:nvSpPr>
        <p:spPr>
          <a:xfrm>
            <a:off x="6575491" y="4313513"/>
            <a:ext cx="1512168" cy="720080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tx2"/>
                </a:solidFill>
              </a:rPr>
              <a:t>Docker Hub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2" y="-795905"/>
            <a:ext cx="112921" cy="74283"/>
          </a:xfrm>
          <a:prstGeom prst="rect">
            <a:avLst/>
          </a:prstGeom>
        </p:spPr>
      </p:pic>
      <p:pic>
        <p:nvPicPr>
          <p:cNvPr id="52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43" y="4528796"/>
            <a:ext cx="405572" cy="4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>
            <a:stCxn id="48" idx="3"/>
            <a:endCxn id="49" idx="2"/>
          </p:cNvCxnSpPr>
          <p:nvPr/>
        </p:nvCxnSpPr>
        <p:spPr>
          <a:xfrm>
            <a:off x="5345200" y="4073709"/>
            <a:ext cx="1230291" cy="5998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2" idx="1"/>
            <a:endCxn id="30" idx="2"/>
          </p:cNvCxnSpPr>
          <p:nvPr/>
        </p:nvCxnSpPr>
        <p:spPr>
          <a:xfrm>
            <a:off x="1417933" y="1891407"/>
            <a:ext cx="1392908" cy="73080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02848" y="2016191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60" name="Straight Arrow Connector 59"/>
          <p:cNvCxnSpPr>
            <a:endCxn id="8" idx="2"/>
          </p:cNvCxnSpPr>
          <p:nvPr/>
        </p:nvCxnSpPr>
        <p:spPr>
          <a:xfrm>
            <a:off x="4363131" y="2826257"/>
            <a:ext cx="1997348" cy="3449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41" name="Picture 10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32" y="3323064"/>
            <a:ext cx="1285488" cy="79914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142374" y="2674907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5726024" y="4311975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3709771" y="3162811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36" name="Straight Arrow Connector 35"/>
          <p:cNvCxnSpPr>
            <a:stCxn id="30" idx="4"/>
            <a:endCxn id="5" idx="2"/>
          </p:cNvCxnSpPr>
          <p:nvPr/>
        </p:nvCxnSpPr>
        <p:spPr>
          <a:xfrm flipV="1">
            <a:off x="4323009" y="1779662"/>
            <a:ext cx="2046005" cy="84254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9" y="1042005"/>
            <a:ext cx="587404" cy="80966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176066" y="1985813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1475656" y="2204786"/>
            <a:ext cx="1335185" cy="6214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10131" y="230555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23009" y="1613303"/>
            <a:ext cx="2046005" cy="887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86260" y="1708414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32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Repositories FTW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25614" y="1081945"/>
            <a:ext cx="5862809" cy="314598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6369014" y="1419622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docker-dev-local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6360479" y="2500715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docker-prod-local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stCxn id="30" idx="3"/>
            <a:endCxn id="48" idx="2"/>
          </p:cNvCxnSpPr>
          <p:nvPr/>
        </p:nvCxnSpPr>
        <p:spPr>
          <a:xfrm>
            <a:off x="3566925" y="2982250"/>
            <a:ext cx="1022191" cy="7314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1479013"/>
            <a:ext cx="1224872" cy="8247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82" y="-528642"/>
            <a:ext cx="112921" cy="74283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2810841" y="2262170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/>
                </a:solidFill>
              </a:rPr>
              <a:t>docker</a:t>
            </a:r>
            <a:r>
              <a:rPr lang="en-US" sz="1200" dirty="0" smtClean="0">
                <a:solidFill>
                  <a:schemeClr val="bg1"/>
                </a:solidFill>
              </a:rPr>
              <a:t>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5058" y="229179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Developer</a:t>
            </a:r>
            <a:endParaRPr lang="en-US" sz="1400" dirty="0"/>
          </a:p>
        </p:txBody>
      </p:sp>
      <p:sp>
        <p:nvSpPr>
          <p:cNvPr id="48" name="Can 47"/>
          <p:cNvSpPr/>
          <p:nvPr/>
        </p:nvSpPr>
        <p:spPr>
          <a:xfrm>
            <a:off x="4589116" y="3353629"/>
            <a:ext cx="1512168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ocker-hub-remote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Can 48"/>
          <p:cNvSpPr/>
          <p:nvPr/>
        </p:nvSpPr>
        <p:spPr>
          <a:xfrm>
            <a:off x="6575491" y="4313513"/>
            <a:ext cx="1512168" cy="720080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tx2"/>
                </a:solidFill>
              </a:rPr>
              <a:t>Docker Hub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2" y="-795905"/>
            <a:ext cx="112921" cy="74283"/>
          </a:xfrm>
          <a:prstGeom prst="rect">
            <a:avLst/>
          </a:prstGeom>
        </p:spPr>
      </p:pic>
      <p:pic>
        <p:nvPicPr>
          <p:cNvPr id="52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43" y="4528796"/>
            <a:ext cx="405572" cy="4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>
            <a:stCxn id="48" idx="3"/>
            <a:endCxn id="49" idx="2"/>
          </p:cNvCxnSpPr>
          <p:nvPr/>
        </p:nvCxnSpPr>
        <p:spPr>
          <a:xfrm>
            <a:off x="5345200" y="4073709"/>
            <a:ext cx="1230291" cy="5998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2" idx="1"/>
            <a:endCxn id="30" idx="2"/>
          </p:cNvCxnSpPr>
          <p:nvPr/>
        </p:nvCxnSpPr>
        <p:spPr>
          <a:xfrm>
            <a:off x="1417933" y="1891407"/>
            <a:ext cx="1392908" cy="73080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02848" y="2016191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60" name="Straight Arrow Connector 59"/>
          <p:cNvCxnSpPr>
            <a:endCxn id="8" idx="2"/>
          </p:cNvCxnSpPr>
          <p:nvPr/>
        </p:nvCxnSpPr>
        <p:spPr>
          <a:xfrm>
            <a:off x="4363131" y="2826257"/>
            <a:ext cx="1997348" cy="3449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41" name="Picture 10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32" y="3323064"/>
            <a:ext cx="1285488" cy="79914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142374" y="2674907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5726024" y="4311975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3709771" y="3162811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36" name="Straight Arrow Connector 35"/>
          <p:cNvCxnSpPr>
            <a:stCxn id="30" idx="4"/>
            <a:endCxn id="5" idx="2"/>
          </p:cNvCxnSpPr>
          <p:nvPr/>
        </p:nvCxnSpPr>
        <p:spPr>
          <a:xfrm flipV="1">
            <a:off x="4323009" y="1779662"/>
            <a:ext cx="2046005" cy="84254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9" y="1042005"/>
            <a:ext cx="587404" cy="80966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176066" y="1985813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1475656" y="2204786"/>
            <a:ext cx="1335185" cy="6214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10131" y="230555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23009" y="1613303"/>
            <a:ext cx="2046005" cy="887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86260" y="1708414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31" name="Curved Connector 30"/>
          <p:cNvCxnSpPr/>
          <p:nvPr/>
        </p:nvCxnSpPr>
        <p:spPr>
          <a:xfrm flipH="1">
            <a:off x="7872647" y="1779662"/>
            <a:ext cx="8535" cy="1081093"/>
          </a:xfrm>
          <a:prstGeom prst="curvedConnector3">
            <a:avLst>
              <a:gd name="adj1" fmla="val -2678383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31808" y="2169602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promote</a:t>
            </a:r>
            <a:endParaRPr lang="en-US" sz="14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77" y="1994150"/>
            <a:ext cx="587404" cy="80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Repositories FTW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25614" y="1081945"/>
            <a:ext cx="5862809" cy="314598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6369014" y="1419622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docker-dev-local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6360479" y="2500715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docker-prod-local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stCxn id="30" idx="3"/>
            <a:endCxn id="48" idx="2"/>
          </p:cNvCxnSpPr>
          <p:nvPr/>
        </p:nvCxnSpPr>
        <p:spPr>
          <a:xfrm>
            <a:off x="3566925" y="2982250"/>
            <a:ext cx="1022191" cy="7314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1479013"/>
            <a:ext cx="1224872" cy="8247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82" y="-528642"/>
            <a:ext cx="112921" cy="74283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2810841" y="2262170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/>
                </a:solidFill>
              </a:rPr>
              <a:t>docker</a:t>
            </a:r>
            <a:r>
              <a:rPr lang="en-US" sz="1200" dirty="0" smtClean="0">
                <a:solidFill>
                  <a:schemeClr val="bg1"/>
                </a:solidFill>
              </a:rPr>
              <a:t>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5058" y="229179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Developer</a:t>
            </a:r>
            <a:endParaRPr lang="en-US" sz="1400" dirty="0"/>
          </a:p>
        </p:txBody>
      </p:sp>
      <p:sp>
        <p:nvSpPr>
          <p:cNvPr id="48" name="Can 47"/>
          <p:cNvSpPr/>
          <p:nvPr/>
        </p:nvSpPr>
        <p:spPr>
          <a:xfrm>
            <a:off x="4589116" y="3353629"/>
            <a:ext cx="1512168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ocker-hub-remote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Can 48"/>
          <p:cNvSpPr/>
          <p:nvPr/>
        </p:nvSpPr>
        <p:spPr>
          <a:xfrm>
            <a:off x="6575491" y="4313513"/>
            <a:ext cx="1512168" cy="720080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tx2"/>
                </a:solidFill>
              </a:rPr>
              <a:t>Docker Hub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2" y="-795905"/>
            <a:ext cx="112921" cy="74283"/>
          </a:xfrm>
          <a:prstGeom prst="rect">
            <a:avLst/>
          </a:prstGeom>
        </p:spPr>
      </p:pic>
      <p:pic>
        <p:nvPicPr>
          <p:cNvPr id="52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43" y="4528796"/>
            <a:ext cx="405572" cy="4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>
            <a:stCxn id="48" idx="3"/>
            <a:endCxn id="49" idx="2"/>
          </p:cNvCxnSpPr>
          <p:nvPr/>
        </p:nvCxnSpPr>
        <p:spPr>
          <a:xfrm>
            <a:off x="5345200" y="4073709"/>
            <a:ext cx="1230291" cy="5998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2" idx="1"/>
            <a:endCxn id="30" idx="2"/>
          </p:cNvCxnSpPr>
          <p:nvPr/>
        </p:nvCxnSpPr>
        <p:spPr>
          <a:xfrm>
            <a:off x="1417933" y="1891407"/>
            <a:ext cx="1392908" cy="73080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02848" y="2016191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60" name="Straight Arrow Connector 59"/>
          <p:cNvCxnSpPr>
            <a:endCxn id="8" idx="2"/>
          </p:cNvCxnSpPr>
          <p:nvPr/>
        </p:nvCxnSpPr>
        <p:spPr>
          <a:xfrm>
            <a:off x="4363131" y="2826257"/>
            <a:ext cx="1997348" cy="3449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41" name="Picture 10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32" y="3323064"/>
            <a:ext cx="1285488" cy="79914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142374" y="2674907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5726024" y="4311975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3709771" y="3162811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36" name="Straight Arrow Connector 35"/>
          <p:cNvCxnSpPr>
            <a:stCxn id="30" idx="4"/>
            <a:endCxn id="5" idx="2"/>
          </p:cNvCxnSpPr>
          <p:nvPr/>
        </p:nvCxnSpPr>
        <p:spPr>
          <a:xfrm flipV="1">
            <a:off x="4323009" y="1779662"/>
            <a:ext cx="2046005" cy="84254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9" y="1042005"/>
            <a:ext cx="587404" cy="80966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176066" y="1985813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1475656" y="2204786"/>
            <a:ext cx="1335185" cy="6214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10131" y="230555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23009" y="1613303"/>
            <a:ext cx="2046005" cy="887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86260" y="1708414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31" name="Curved Connector 30"/>
          <p:cNvCxnSpPr/>
          <p:nvPr/>
        </p:nvCxnSpPr>
        <p:spPr>
          <a:xfrm flipH="1">
            <a:off x="7872647" y="1779662"/>
            <a:ext cx="8535" cy="1081093"/>
          </a:xfrm>
          <a:prstGeom prst="curvedConnector3">
            <a:avLst>
              <a:gd name="adj1" fmla="val -2678383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31808" y="2169602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promote</a:t>
            </a:r>
            <a:endParaRPr lang="en-US" sz="14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77" y="1994150"/>
            <a:ext cx="587404" cy="8096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2909428"/>
            <a:ext cx="1224872" cy="8247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63446" y="371020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Customer</a:t>
            </a:r>
            <a:endParaRPr lang="en-US" sz="14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424502" y="3050926"/>
            <a:ext cx="1724558" cy="3307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49543" y="3197235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6411" y="2714166"/>
            <a:ext cx="2017402" cy="5238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226218" y="251348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068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Repositories FTW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25614" y="1081945"/>
            <a:ext cx="5862809" cy="314598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6369014" y="1419622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docker-dev-local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6360479" y="2500715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docker-prod-local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stCxn id="30" idx="3"/>
            <a:endCxn id="48" idx="2"/>
          </p:cNvCxnSpPr>
          <p:nvPr/>
        </p:nvCxnSpPr>
        <p:spPr>
          <a:xfrm>
            <a:off x="3566925" y="2982250"/>
            <a:ext cx="1022191" cy="7314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1479013"/>
            <a:ext cx="1224872" cy="8247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82" y="-528642"/>
            <a:ext cx="112921" cy="74283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2810841" y="2262170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/>
                </a:solidFill>
              </a:rPr>
              <a:t>docker</a:t>
            </a:r>
            <a:r>
              <a:rPr lang="en-US" sz="1200" dirty="0" smtClean="0">
                <a:solidFill>
                  <a:schemeClr val="bg1"/>
                </a:solidFill>
              </a:rPr>
              <a:t>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5058" y="229179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Developer</a:t>
            </a:r>
            <a:endParaRPr lang="en-US" sz="1400" dirty="0"/>
          </a:p>
        </p:txBody>
      </p:sp>
      <p:sp>
        <p:nvSpPr>
          <p:cNvPr id="48" name="Can 47"/>
          <p:cNvSpPr/>
          <p:nvPr/>
        </p:nvSpPr>
        <p:spPr>
          <a:xfrm>
            <a:off x="4589116" y="3353629"/>
            <a:ext cx="1512168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ocker-hub-remote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Can 48"/>
          <p:cNvSpPr/>
          <p:nvPr/>
        </p:nvSpPr>
        <p:spPr>
          <a:xfrm>
            <a:off x="6575491" y="4313513"/>
            <a:ext cx="1512168" cy="720080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tx2"/>
                </a:solidFill>
              </a:rPr>
              <a:t>Docker Hub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2" y="-795905"/>
            <a:ext cx="112921" cy="74283"/>
          </a:xfrm>
          <a:prstGeom prst="rect">
            <a:avLst/>
          </a:prstGeom>
        </p:spPr>
      </p:pic>
      <p:pic>
        <p:nvPicPr>
          <p:cNvPr id="52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43" y="4528796"/>
            <a:ext cx="405572" cy="4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>
            <a:stCxn id="48" idx="3"/>
            <a:endCxn id="49" idx="2"/>
          </p:cNvCxnSpPr>
          <p:nvPr/>
        </p:nvCxnSpPr>
        <p:spPr>
          <a:xfrm>
            <a:off x="5345200" y="4073709"/>
            <a:ext cx="1230291" cy="5998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2" idx="1"/>
            <a:endCxn id="30" idx="2"/>
          </p:cNvCxnSpPr>
          <p:nvPr/>
        </p:nvCxnSpPr>
        <p:spPr>
          <a:xfrm>
            <a:off x="1417933" y="1891407"/>
            <a:ext cx="1392908" cy="73080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02848" y="2016191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60" name="Straight Arrow Connector 59"/>
          <p:cNvCxnSpPr>
            <a:endCxn id="8" idx="2"/>
          </p:cNvCxnSpPr>
          <p:nvPr/>
        </p:nvCxnSpPr>
        <p:spPr>
          <a:xfrm>
            <a:off x="4363131" y="2826257"/>
            <a:ext cx="1997348" cy="3449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41" name="Picture 10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32" y="3323064"/>
            <a:ext cx="1285488" cy="79914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142374" y="2674907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5726024" y="4311975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3709771" y="3162811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36" name="Straight Arrow Connector 35"/>
          <p:cNvCxnSpPr>
            <a:stCxn id="30" idx="4"/>
            <a:endCxn id="5" idx="2"/>
          </p:cNvCxnSpPr>
          <p:nvPr/>
        </p:nvCxnSpPr>
        <p:spPr>
          <a:xfrm flipV="1">
            <a:off x="4323009" y="1779662"/>
            <a:ext cx="2046005" cy="84254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9" y="1042005"/>
            <a:ext cx="587404" cy="80966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176066" y="1985813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1475656" y="2204786"/>
            <a:ext cx="1335185" cy="6214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10131" y="230555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23009" y="1613303"/>
            <a:ext cx="2046005" cy="887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86260" y="1708414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31" name="Curved Connector 30"/>
          <p:cNvCxnSpPr/>
          <p:nvPr/>
        </p:nvCxnSpPr>
        <p:spPr>
          <a:xfrm flipH="1">
            <a:off x="7872647" y="1779662"/>
            <a:ext cx="8535" cy="1081093"/>
          </a:xfrm>
          <a:prstGeom prst="curvedConnector3">
            <a:avLst>
              <a:gd name="adj1" fmla="val -2678383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31808" y="2169602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promote</a:t>
            </a:r>
            <a:endParaRPr lang="en-US" sz="14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77" y="1994150"/>
            <a:ext cx="587404" cy="8096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2909428"/>
            <a:ext cx="1224872" cy="8247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63446" y="371020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Customer</a:t>
            </a:r>
            <a:endParaRPr lang="en-US" sz="14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424502" y="3050926"/>
            <a:ext cx="1724558" cy="3307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49543" y="3197235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6411" y="2714166"/>
            <a:ext cx="2017402" cy="5238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226218" y="251348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114909" y="2958188"/>
            <a:ext cx="478334" cy="5787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995848" y="2987597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782484" y="4073709"/>
            <a:ext cx="801067" cy="50257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775740" y="405885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67672" y="4083918"/>
            <a:ext cx="940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latin typeface="MetaBold" charset="0"/>
                <a:ea typeface="MetaBold" charset="0"/>
                <a:cs typeface="MetaBold" charset="0"/>
              </a:rPr>
              <a:t>?</a:t>
            </a:r>
            <a:endParaRPr lang="en-US" sz="6600">
              <a:latin typeface="MetaBold" charset="0"/>
              <a:ea typeface="MetaBold" charset="0"/>
              <a:cs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6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Repositories FTW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25614" y="1081945"/>
            <a:ext cx="5862809" cy="314598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6369014" y="1419622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docker-dev-local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6360479" y="2500715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docker-prod-local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stCxn id="62" idx="3"/>
            <a:endCxn id="48" idx="2"/>
          </p:cNvCxnSpPr>
          <p:nvPr/>
        </p:nvCxnSpPr>
        <p:spPr>
          <a:xfrm>
            <a:off x="3527884" y="3579862"/>
            <a:ext cx="1061232" cy="13380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2909428"/>
            <a:ext cx="1224872" cy="8247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1479013"/>
            <a:ext cx="1224872" cy="8247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82" y="-528642"/>
            <a:ext cx="112921" cy="74283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2770719" y="1653821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ocker-dev-virtual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5058" y="229179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Developer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263446" y="371020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Customer</a:t>
            </a:r>
            <a:endParaRPr lang="en-US" sz="1400" dirty="0"/>
          </a:p>
        </p:txBody>
      </p:sp>
      <p:sp>
        <p:nvSpPr>
          <p:cNvPr id="48" name="Can 47"/>
          <p:cNvSpPr/>
          <p:nvPr/>
        </p:nvSpPr>
        <p:spPr>
          <a:xfrm>
            <a:off x="4589116" y="3353629"/>
            <a:ext cx="1512168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ocker-hub-remote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Can 48"/>
          <p:cNvSpPr/>
          <p:nvPr/>
        </p:nvSpPr>
        <p:spPr>
          <a:xfrm>
            <a:off x="6575491" y="4313513"/>
            <a:ext cx="1512168" cy="720080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tx2"/>
                </a:solidFill>
              </a:rPr>
              <a:t>Docker Hub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2" y="-795905"/>
            <a:ext cx="112921" cy="74283"/>
          </a:xfrm>
          <a:prstGeom prst="rect">
            <a:avLst/>
          </a:prstGeom>
        </p:spPr>
      </p:pic>
      <p:pic>
        <p:nvPicPr>
          <p:cNvPr id="52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43" y="4528796"/>
            <a:ext cx="405572" cy="4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>
            <a:stCxn id="48" idx="3"/>
            <a:endCxn id="49" idx="2"/>
          </p:cNvCxnSpPr>
          <p:nvPr/>
        </p:nvCxnSpPr>
        <p:spPr>
          <a:xfrm>
            <a:off x="5345200" y="4073709"/>
            <a:ext cx="1230291" cy="5998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2" idx="1"/>
            <a:endCxn id="30" idx="2"/>
          </p:cNvCxnSpPr>
          <p:nvPr/>
        </p:nvCxnSpPr>
        <p:spPr>
          <a:xfrm>
            <a:off x="1417933" y="1891407"/>
            <a:ext cx="1352786" cy="12245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72026" y="183501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60" name="Straight Arrow Connector 59"/>
          <p:cNvCxnSpPr>
            <a:endCxn id="8" idx="2"/>
          </p:cNvCxnSpPr>
          <p:nvPr/>
        </p:nvCxnSpPr>
        <p:spPr>
          <a:xfrm flipV="1">
            <a:off x="4282887" y="2860755"/>
            <a:ext cx="2077592" cy="37276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0" idx="3"/>
            <a:endCxn id="62" idx="1"/>
          </p:cNvCxnSpPr>
          <p:nvPr/>
        </p:nvCxnSpPr>
        <p:spPr>
          <a:xfrm>
            <a:off x="3526803" y="2373901"/>
            <a:ext cx="1081" cy="4858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41" name="Picture 10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32" y="3323064"/>
            <a:ext cx="1285488" cy="79914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938467" y="288260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62" name="Can 61"/>
          <p:cNvSpPr/>
          <p:nvPr/>
        </p:nvSpPr>
        <p:spPr>
          <a:xfrm>
            <a:off x="2771800" y="2859782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docker-prod-virtual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4291422" y="1920963"/>
            <a:ext cx="2069057" cy="2890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86800" y="1897009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5726024" y="4311975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3744670" y="3520470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9" y="1042005"/>
            <a:ext cx="587404" cy="80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5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Repositories FTW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25614" y="1081945"/>
            <a:ext cx="5862809" cy="314598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6369014" y="1419622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docker-dev-local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6360479" y="2500715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docker-prod-local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stCxn id="62" idx="3"/>
            <a:endCxn id="48" idx="2"/>
          </p:cNvCxnSpPr>
          <p:nvPr/>
        </p:nvCxnSpPr>
        <p:spPr>
          <a:xfrm>
            <a:off x="3527884" y="3579862"/>
            <a:ext cx="1061232" cy="13380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2909428"/>
            <a:ext cx="1224872" cy="8247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1479013"/>
            <a:ext cx="1224872" cy="8247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82" y="-528642"/>
            <a:ext cx="112921" cy="74283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2770719" y="1653821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ocker-dev-virtual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5058" y="229179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Developer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263446" y="371020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Customer</a:t>
            </a:r>
            <a:endParaRPr lang="en-US" sz="1400" dirty="0"/>
          </a:p>
        </p:txBody>
      </p:sp>
      <p:sp>
        <p:nvSpPr>
          <p:cNvPr id="48" name="Can 47"/>
          <p:cNvSpPr/>
          <p:nvPr/>
        </p:nvSpPr>
        <p:spPr>
          <a:xfrm>
            <a:off x="4589116" y="3353629"/>
            <a:ext cx="1512168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ocker-hub-remote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Can 48"/>
          <p:cNvSpPr/>
          <p:nvPr/>
        </p:nvSpPr>
        <p:spPr>
          <a:xfrm>
            <a:off x="6575491" y="4313513"/>
            <a:ext cx="1512168" cy="720080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tx2"/>
                </a:solidFill>
              </a:rPr>
              <a:t>Docker Hub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2" y="-795905"/>
            <a:ext cx="112921" cy="74283"/>
          </a:xfrm>
          <a:prstGeom prst="rect">
            <a:avLst/>
          </a:prstGeom>
        </p:spPr>
      </p:pic>
      <p:pic>
        <p:nvPicPr>
          <p:cNvPr id="52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43" y="4528796"/>
            <a:ext cx="405572" cy="4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>
            <a:stCxn id="48" idx="3"/>
            <a:endCxn id="49" idx="2"/>
          </p:cNvCxnSpPr>
          <p:nvPr/>
        </p:nvCxnSpPr>
        <p:spPr>
          <a:xfrm>
            <a:off x="5345200" y="4073709"/>
            <a:ext cx="1230291" cy="5998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2" idx="1"/>
            <a:endCxn id="30" idx="2"/>
          </p:cNvCxnSpPr>
          <p:nvPr/>
        </p:nvCxnSpPr>
        <p:spPr>
          <a:xfrm>
            <a:off x="1417933" y="1891407"/>
            <a:ext cx="1352786" cy="12245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72026" y="1759917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60" name="Straight Arrow Connector 59"/>
          <p:cNvCxnSpPr>
            <a:endCxn id="8" idx="2"/>
          </p:cNvCxnSpPr>
          <p:nvPr/>
        </p:nvCxnSpPr>
        <p:spPr>
          <a:xfrm flipV="1">
            <a:off x="4282887" y="2860755"/>
            <a:ext cx="2077592" cy="37276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0" idx="3"/>
            <a:endCxn id="62" idx="1"/>
          </p:cNvCxnSpPr>
          <p:nvPr/>
        </p:nvCxnSpPr>
        <p:spPr>
          <a:xfrm>
            <a:off x="3526803" y="2373901"/>
            <a:ext cx="1081" cy="4858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41" name="Picture 10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32" y="3323064"/>
            <a:ext cx="1285488" cy="79914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938467" y="288260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62" name="Can 61"/>
          <p:cNvSpPr/>
          <p:nvPr/>
        </p:nvSpPr>
        <p:spPr>
          <a:xfrm>
            <a:off x="2771800" y="2859782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docker-prod-virtual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4291422" y="1920963"/>
            <a:ext cx="2069057" cy="2890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86800" y="1897009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5726024" y="4311975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3744670" y="3520470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475656" y="2204786"/>
            <a:ext cx="129506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55297" y="2056158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291422" y="1683065"/>
            <a:ext cx="2077592" cy="20834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886800" y="157674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9" y="1042005"/>
            <a:ext cx="587404" cy="80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Repositories FTW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25614" y="1081945"/>
            <a:ext cx="5862809" cy="314598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6369014" y="1419622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docker-dev-local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6360479" y="2500715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docker-prod-local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stCxn id="62" idx="3"/>
            <a:endCxn id="48" idx="2"/>
          </p:cNvCxnSpPr>
          <p:nvPr/>
        </p:nvCxnSpPr>
        <p:spPr>
          <a:xfrm>
            <a:off x="3527884" y="3579862"/>
            <a:ext cx="1061232" cy="13380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2909428"/>
            <a:ext cx="1224872" cy="8247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1479013"/>
            <a:ext cx="1224872" cy="8247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82" y="-528642"/>
            <a:ext cx="112921" cy="74283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2770719" y="1653821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ocker-dev-virtual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5058" y="229179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Developer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263446" y="371020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Customer</a:t>
            </a:r>
            <a:endParaRPr lang="en-US" sz="1400" dirty="0"/>
          </a:p>
        </p:txBody>
      </p:sp>
      <p:sp>
        <p:nvSpPr>
          <p:cNvPr id="48" name="Can 47"/>
          <p:cNvSpPr/>
          <p:nvPr/>
        </p:nvSpPr>
        <p:spPr>
          <a:xfrm>
            <a:off x="4589116" y="3353629"/>
            <a:ext cx="1512168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ocker-hub-remote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Can 48"/>
          <p:cNvSpPr/>
          <p:nvPr/>
        </p:nvSpPr>
        <p:spPr>
          <a:xfrm>
            <a:off x="6575491" y="4313513"/>
            <a:ext cx="1512168" cy="720080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tx2"/>
                </a:solidFill>
              </a:rPr>
              <a:t>Docker Hub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2" y="-795905"/>
            <a:ext cx="112921" cy="74283"/>
          </a:xfrm>
          <a:prstGeom prst="rect">
            <a:avLst/>
          </a:prstGeom>
        </p:spPr>
      </p:pic>
      <p:pic>
        <p:nvPicPr>
          <p:cNvPr id="52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43" y="4528796"/>
            <a:ext cx="405572" cy="4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>
            <a:stCxn id="48" idx="3"/>
            <a:endCxn id="49" idx="2"/>
          </p:cNvCxnSpPr>
          <p:nvPr/>
        </p:nvCxnSpPr>
        <p:spPr>
          <a:xfrm>
            <a:off x="5345200" y="4073709"/>
            <a:ext cx="1230291" cy="5998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2" idx="1"/>
            <a:endCxn id="30" idx="2"/>
          </p:cNvCxnSpPr>
          <p:nvPr/>
        </p:nvCxnSpPr>
        <p:spPr>
          <a:xfrm>
            <a:off x="1417933" y="1891407"/>
            <a:ext cx="1352786" cy="12245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72026" y="1759917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60" name="Straight Arrow Connector 59"/>
          <p:cNvCxnSpPr>
            <a:endCxn id="8" idx="2"/>
          </p:cNvCxnSpPr>
          <p:nvPr/>
        </p:nvCxnSpPr>
        <p:spPr>
          <a:xfrm flipV="1">
            <a:off x="4282887" y="2860755"/>
            <a:ext cx="2077592" cy="37276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0" idx="3"/>
            <a:endCxn id="62" idx="1"/>
          </p:cNvCxnSpPr>
          <p:nvPr/>
        </p:nvCxnSpPr>
        <p:spPr>
          <a:xfrm>
            <a:off x="3526803" y="2373901"/>
            <a:ext cx="1081" cy="4858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41" name="Picture 10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32" y="3323064"/>
            <a:ext cx="1285488" cy="79914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938467" y="288260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62" name="Can 61"/>
          <p:cNvSpPr/>
          <p:nvPr/>
        </p:nvSpPr>
        <p:spPr>
          <a:xfrm>
            <a:off x="2771800" y="2859782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docker-prod-virtual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4291422" y="1920963"/>
            <a:ext cx="2069057" cy="2890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86800" y="1897009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5726024" y="4311975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3744670" y="3520470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475656" y="2204786"/>
            <a:ext cx="129506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55297" y="2056158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291422" y="1683065"/>
            <a:ext cx="2077592" cy="20834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886800" y="157674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6" name="Curved Connector 5"/>
          <p:cNvCxnSpPr>
            <a:stCxn id="5" idx="4"/>
            <a:endCxn id="8" idx="4"/>
          </p:cNvCxnSpPr>
          <p:nvPr/>
        </p:nvCxnSpPr>
        <p:spPr>
          <a:xfrm flipH="1">
            <a:off x="7872647" y="1779662"/>
            <a:ext cx="8535" cy="1081093"/>
          </a:xfrm>
          <a:prstGeom prst="curvedConnector3">
            <a:avLst>
              <a:gd name="adj1" fmla="val -2678383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631808" y="2169602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promote</a:t>
            </a:r>
            <a:endParaRPr lang="en-US" sz="14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9" y="1042005"/>
            <a:ext cx="587404" cy="8096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77" y="1994150"/>
            <a:ext cx="587404" cy="80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Repositories FTW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25614" y="1081945"/>
            <a:ext cx="5862809" cy="314598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6369014" y="1419622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docker-dev-local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6360479" y="2500715"/>
            <a:ext cx="1512168" cy="7200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docker-prod-local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endCxn id="48" idx="2"/>
          </p:cNvCxnSpPr>
          <p:nvPr/>
        </p:nvCxnSpPr>
        <p:spPr>
          <a:xfrm>
            <a:off x="4066738" y="2429007"/>
            <a:ext cx="1062313" cy="132105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2909428"/>
            <a:ext cx="1224872" cy="8247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3061" y="1479013"/>
            <a:ext cx="1224872" cy="8247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82" y="-528642"/>
            <a:ext cx="112921" cy="74283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2770719" y="1653821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ocker-dev-virtual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5058" y="229179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Developer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263446" y="3710207"/>
            <a:ext cx="110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Customer</a:t>
            </a:r>
            <a:endParaRPr lang="en-US" sz="1400" dirty="0"/>
          </a:p>
        </p:txBody>
      </p:sp>
      <p:sp>
        <p:nvSpPr>
          <p:cNvPr id="48" name="Can 47"/>
          <p:cNvSpPr/>
          <p:nvPr/>
        </p:nvSpPr>
        <p:spPr>
          <a:xfrm>
            <a:off x="5129051" y="3390019"/>
            <a:ext cx="1512168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ocker-hub-remote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Can 48"/>
          <p:cNvSpPr/>
          <p:nvPr/>
        </p:nvSpPr>
        <p:spPr>
          <a:xfrm>
            <a:off x="6575491" y="4313513"/>
            <a:ext cx="1512168" cy="720080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tx2"/>
                </a:solidFill>
              </a:rPr>
              <a:t>Docker Hub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2" y="-795905"/>
            <a:ext cx="112921" cy="74283"/>
          </a:xfrm>
          <a:prstGeom prst="rect">
            <a:avLst/>
          </a:prstGeom>
        </p:spPr>
      </p:pic>
      <p:pic>
        <p:nvPicPr>
          <p:cNvPr id="52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43" y="4528796"/>
            <a:ext cx="405572" cy="4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>
            <a:stCxn id="48" idx="3"/>
            <a:endCxn id="49" idx="2"/>
          </p:cNvCxnSpPr>
          <p:nvPr/>
        </p:nvCxnSpPr>
        <p:spPr>
          <a:xfrm>
            <a:off x="5885135" y="4110099"/>
            <a:ext cx="690356" cy="56345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2" idx="1"/>
            <a:endCxn id="30" idx="2"/>
          </p:cNvCxnSpPr>
          <p:nvPr/>
        </p:nvCxnSpPr>
        <p:spPr>
          <a:xfrm>
            <a:off x="1417933" y="1891407"/>
            <a:ext cx="1352786" cy="12245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72026" y="1759917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60" name="Straight Arrow Connector 59"/>
          <p:cNvCxnSpPr>
            <a:stCxn id="62" idx="4"/>
            <a:endCxn id="8" idx="2"/>
          </p:cNvCxnSpPr>
          <p:nvPr/>
        </p:nvCxnSpPr>
        <p:spPr>
          <a:xfrm flipV="1">
            <a:off x="4282887" y="2860755"/>
            <a:ext cx="2077592" cy="74256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0" idx="3"/>
            <a:endCxn id="62" idx="1"/>
          </p:cNvCxnSpPr>
          <p:nvPr/>
        </p:nvCxnSpPr>
        <p:spPr>
          <a:xfrm>
            <a:off x="3526803" y="2373901"/>
            <a:ext cx="0" cy="86937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41" name="Picture 10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32" y="3323064"/>
            <a:ext cx="1285488" cy="79914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993173" y="301528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62" name="Can 61"/>
          <p:cNvSpPr/>
          <p:nvPr/>
        </p:nvSpPr>
        <p:spPr>
          <a:xfrm>
            <a:off x="2770719" y="3243277"/>
            <a:ext cx="1512168" cy="720080"/>
          </a:xfrm>
          <a:prstGeom prst="ca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docker-prod-virtual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4291422" y="1920963"/>
            <a:ext cx="2069057" cy="2890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86800" y="1897009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5726024" y="4311975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3512788" y="2654700"/>
            <a:ext cx="8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475656" y="2204786"/>
            <a:ext cx="129506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55297" y="2056158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291422" y="1683065"/>
            <a:ext cx="2077592" cy="20834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886800" y="1576746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deploy</a:t>
            </a:r>
            <a:endParaRPr lang="en-US" sz="1400" dirty="0"/>
          </a:p>
        </p:txBody>
      </p:sp>
      <p:cxnSp>
        <p:nvCxnSpPr>
          <p:cNvPr id="6" name="Curved Connector 5"/>
          <p:cNvCxnSpPr>
            <a:stCxn id="5" idx="4"/>
            <a:endCxn id="8" idx="4"/>
          </p:cNvCxnSpPr>
          <p:nvPr/>
        </p:nvCxnSpPr>
        <p:spPr>
          <a:xfrm flipH="1">
            <a:off x="7872647" y="1779662"/>
            <a:ext cx="8535" cy="1081093"/>
          </a:xfrm>
          <a:prstGeom prst="curvedConnector3">
            <a:avLst>
              <a:gd name="adj1" fmla="val -2678383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631808" y="2169602"/>
            <a:ext cx="81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promote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33" idx="1"/>
          </p:cNvCxnSpPr>
          <p:nvPr/>
        </p:nvCxnSpPr>
        <p:spPr>
          <a:xfrm>
            <a:off x="1417933" y="3321822"/>
            <a:ext cx="1352786" cy="28149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48210" y="3169175"/>
            <a:ext cx="789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resolve</a:t>
            </a:r>
            <a:endParaRPr lang="en-US" sz="14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9" y="1042005"/>
            <a:ext cx="587404" cy="80966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77" y="1994150"/>
            <a:ext cx="587404" cy="80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1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33779"/>
            <a:ext cx="8568952" cy="4010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3875">
            <a:off x="5079336" y="1761524"/>
            <a:ext cx="3715320" cy="2457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6005">
            <a:off x="278792" y="2449250"/>
            <a:ext cx="3124962" cy="23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4083918"/>
            <a:ext cx="8784976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Question: context name? repo name?</a:t>
            </a:r>
            <a:endParaRPr lang="en-US" dirty="0"/>
          </a:p>
        </p:txBody>
      </p:sp>
      <p:pic>
        <p:nvPicPr>
          <p:cNvPr id="1028" name="Picture 4" descr="uestion someone pulp fiction john travolta jack rabbit sli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" y="411510"/>
            <a:ext cx="76676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2056873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https://host:8081/</a:t>
            </a:r>
            <a:r>
              <a:rPr lang="en-US" dirty="0" err="1" smtClean="0"/>
              <a:t>artifactory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busybox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1720" y="401191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tag </a:t>
            </a:r>
            <a:r>
              <a:rPr lang="en-US" dirty="0" err="1" smtClean="0"/>
              <a:t>host:port</a:t>
            </a:r>
            <a:r>
              <a:rPr lang="en-US" dirty="0" smtClean="0"/>
              <a:t>/</a:t>
            </a:r>
            <a:r>
              <a:rPr lang="en-US" dirty="0" err="1" smtClean="0"/>
              <a:t>busybox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179512" y="1264785"/>
            <a:ext cx="1656184" cy="360040"/>
          </a:xfrm>
          <a:prstGeom prst="borderCallout1">
            <a:avLst>
              <a:gd name="adj1" fmla="val 69544"/>
              <a:gd name="adj2" fmla="val 102090"/>
              <a:gd name="adj3" fmla="val 227455"/>
              <a:gd name="adj4" fmla="val 142993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 name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179512" y="652717"/>
            <a:ext cx="2484276" cy="360040"/>
          </a:xfrm>
          <a:prstGeom prst="borderCallout1">
            <a:avLst>
              <a:gd name="adj1" fmla="val 69544"/>
              <a:gd name="adj2" fmla="val 102090"/>
              <a:gd name="adj3" fmla="val 398552"/>
              <a:gd name="adj4" fmla="val 134469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Virtual repository name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2987824" y="483518"/>
            <a:ext cx="2484276" cy="360040"/>
          </a:xfrm>
          <a:prstGeom prst="borderCallout1">
            <a:avLst>
              <a:gd name="adj1" fmla="val 112318"/>
              <a:gd name="adj2" fmla="val 48235"/>
              <a:gd name="adj3" fmla="val 449346"/>
              <a:gd name="adj4" fmla="val 50393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Tag name</a:t>
            </a:r>
            <a:endParaRPr lang="en-US" dirty="0"/>
          </a:p>
        </p:txBody>
      </p:sp>
      <p:sp>
        <p:nvSpPr>
          <p:cNvPr id="8" name="Curved Left Arrow 7"/>
          <p:cNvSpPr/>
          <p:nvPr/>
        </p:nvSpPr>
        <p:spPr>
          <a:xfrm>
            <a:off x="5076056" y="2283718"/>
            <a:ext cx="1368152" cy="1970571"/>
          </a:xfrm>
          <a:prstGeom prst="curved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88224" y="308433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convert?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38.media.tumblr.com/db08198dadf585d57f6cce2e3e907e07/tumblr_inline_nwi6f9wq8o1sbnovl_5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283718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4"/>
          <p:cNvSpPr/>
          <p:nvPr/>
        </p:nvSpPr>
        <p:spPr>
          <a:xfrm>
            <a:off x="323528" y="29955"/>
            <a:ext cx="4248472" cy="2376264"/>
          </a:xfrm>
          <a:prstGeom prst="cloudCallout">
            <a:avLst>
              <a:gd name="adj1" fmla="val 75607"/>
              <a:gd name="adj2" fmla="val 643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charset="0"/>
                <a:ea typeface="Comic Sans MS" charset="0"/>
                <a:cs typeface="Comic Sans MS" charset="0"/>
              </a:rPr>
              <a:t>Hmm, but how </a:t>
            </a:r>
            <a:r>
              <a:rPr lang="en-US" sz="2400">
                <a:latin typeface="Comic Sans MS" charset="0"/>
                <a:ea typeface="Comic Sans MS" charset="0"/>
                <a:cs typeface="Comic Sans MS" charset="0"/>
              </a:rPr>
              <a:t>the </a:t>
            </a:r>
            <a:r>
              <a:rPr lang="en-US" sz="2400" smtClean="0"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sz="2400" smtClean="0"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400" smtClean="0">
                <a:latin typeface="Comic Sans MS" charset="0"/>
                <a:ea typeface="Comic Sans MS" charset="0"/>
                <a:cs typeface="Comic Sans MS" charset="0"/>
              </a:rPr>
              <a:t>--registry-mirror</a:t>
            </a:r>
            <a:br>
              <a:rPr lang="en-US" sz="2400" smtClean="0"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40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dirty="0" smtClean="0">
                <a:latin typeface="Comic Sans MS" charset="0"/>
                <a:ea typeface="Comic Sans MS" charset="0"/>
                <a:cs typeface="Comic Sans MS" charset="0"/>
              </a:rPr>
              <a:t>fits in?..</a:t>
            </a:r>
            <a:endParaRPr lang="en-US" sz="24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2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Registry-mirror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83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Registry-mirror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instructs </a:t>
            </a:r>
            <a:r>
              <a:rPr lang="en-US" sz="3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to ignore the host in tag</a:t>
            </a:r>
          </a:p>
          <a:p>
            <a:pPr marL="0" indent="0">
              <a:buNone/>
            </a:pPr>
            <a:r>
              <a:rPr lang="en-US" sz="300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3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Registry-mirror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instructs </a:t>
            </a:r>
            <a:r>
              <a:rPr lang="en-US" sz="3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to ignore the host in tag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or lack of it</a:t>
            </a:r>
          </a:p>
        </p:txBody>
      </p:sp>
    </p:spTree>
    <p:extLst>
      <p:ext uri="{BB962C8B-B14F-4D97-AF65-F5344CB8AC3E}">
        <p14:creationId xmlns:p14="http://schemas.microsoft.com/office/powerpoint/2010/main" val="79887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Registry-mirror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instructs </a:t>
            </a:r>
            <a:r>
              <a:rPr lang="en-US" sz="3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to ignore the host in tag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or lack of it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It’s still a single URL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3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5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Registry-mirror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instructs </a:t>
            </a:r>
            <a:r>
              <a:rPr lang="en-US" sz="3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to ignore the host in tag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or lack of it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It’s still a single URL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and it is set per daemon (client)</a:t>
            </a:r>
          </a:p>
        </p:txBody>
      </p:sp>
    </p:spTree>
    <p:extLst>
      <p:ext uri="{BB962C8B-B14F-4D97-AF65-F5344CB8AC3E}">
        <p14:creationId xmlns:p14="http://schemas.microsoft.com/office/powerpoint/2010/main" val="9474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media0.giphy.com/media/M3qYJt4TnyDL2/giph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5485"/>
            <a:ext cx="8568952" cy="479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7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Promotion metadata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8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33779"/>
            <a:ext cx="8568952" cy="4010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3875">
            <a:off x="5079336" y="1761524"/>
            <a:ext cx="3715320" cy="2457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6005">
            <a:off x="278792" y="2449250"/>
            <a:ext cx="3124962" cy="2315718"/>
          </a:xfrm>
          <a:prstGeom prst="rect">
            <a:avLst/>
          </a:prstGeom>
        </p:spPr>
      </p:pic>
      <p:pic>
        <p:nvPicPr>
          <p:cNvPr id="7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324" y="1205230"/>
            <a:ext cx="2475929" cy="203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0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Promotion metadata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what to promote (which build)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02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Promotion metadata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what to promote (which build)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where from, where to</a:t>
            </a:r>
          </a:p>
          <a:p>
            <a:pPr marL="0" indent="0">
              <a:buNone/>
            </a:pPr>
            <a:endParaRPr lang="en-US" sz="3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0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Promotion metadata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what to promote (which build)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where from, where to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status (staged, released)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3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61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Promotion metadata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what to promote (which build)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where from, where to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status (staged, released)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user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3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Promotion metadata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what to promote (which build)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where from, where to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status (staged, released)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user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comments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74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Promotion metadata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what to promote (which build)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where from, where to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status (staged, released)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user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comments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custom metadata!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29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65100"/>
            <a:ext cx="89027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YMMV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47614"/>
            <a:ext cx="5873418" cy="335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21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Hook your own logic in promotion</a:t>
            </a:r>
            <a:endParaRPr lang="en-GB" dirty="0"/>
          </a:p>
        </p:txBody>
      </p:sp>
      <p:pic>
        <p:nvPicPr>
          <p:cNvPr id="11" name="Picture 2" descr="http://i13.photobucket.com/albums/a300/andrewperk/grayscale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42807"/>
            <a:ext cx="2664621" cy="32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4067944" y="1063229"/>
            <a:ext cx="4968552" cy="2316344"/>
          </a:xfrm>
          <a:prstGeom prst="cloudCallout">
            <a:avLst>
              <a:gd name="adj1" fmla="val -93371"/>
              <a:gd name="adj2" fmla="val -161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latin typeface="Comic Sans MS" pitchFamily="66" charset="0"/>
              </a:rPr>
              <a:t>I wish I could script it in Groovy</a:t>
            </a:r>
            <a:r>
              <a:rPr lang="is-IS" sz="3600" dirty="0" smtClean="0">
                <a:latin typeface="Comic Sans MS" pitchFamily="66" charset="0"/>
              </a:rPr>
              <a:t>…</a:t>
            </a:r>
            <a:endParaRPr lang="en-GB" sz="36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://www.contortionhomepage.com/male/gerry/lj10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7" r="349" b="16138"/>
          <a:stretch/>
        </p:blipFill>
        <p:spPr bwMode="auto">
          <a:xfrm>
            <a:off x="17748" y="-1"/>
            <a:ext cx="9108504" cy="516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43919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Can your docker </a:t>
            </a:r>
            <a:br>
              <a:rPr lang="en-US" sz="60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</a:br>
            <a:r>
              <a:rPr lang="en-US" sz="60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registry do this?</a:t>
            </a:r>
            <a:endParaRPr lang="en-US" sz="60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1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0"/>
            <a:ext cx="4694485" cy="14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1769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33340"/>
            <a:ext cx="3117293" cy="15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Automate Everything!</a:t>
            </a:r>
            <a:endParaRPr lang="en-US" dirty="0"/>
          </a:p>
        </p:txBody>
      </p:sp>
      <p:pic>
        <p:nvPicPr>
          <p:cNvPr id="3" name="Picture 2" descr="Dev_ops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6363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3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87474"/>
            <a:ext cx="4843463" cy="484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465516"/>
            <a:ext cx="7416824" cy="2052227"/>
          </a:xfrm>
          <a:prstGeom prst="rect">
            <a:avLst/>
          </a:prstGeom>
          <a:noFill/>
        </p:spPr>
        <p:txBody>
          <a:bodyPr wrap="square" rtlCol="0">
            <a:prstTxWarp prst="textSlantUp">
              <a:avLst>
                <a:gd name="adj" fmla="val 45678"/>
              </a:avLst>
            </a:prstTxWarp>
            <a:spAutoFit/>
          </a:bodyPr>
          <a:lstStyle/>
          <a:p>
            <a:pPr algn="ctr"/>
            <a:r>
              <a:rPr lang="en-US" sz="8800" b="1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spire" pitchFamily="2" charset="0"/>
              </a:rPr>
              <a:t>That’s all, Folks!</a:t>
            </a:r>
            <a:endParaRPr lang="en-GB" sz="8800" b="1" dirty="0">
              <a:ln w="18000">
                <a:solidFill>
                  <a:schemeClr val="tx1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spir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ing Modular Software for your NuGet, C++ and Java Developm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Using Software Modules - Welcome to Hell!</Template>
  <TotalTime>33140</TotalTime>
  <Words>969</Words>
  <Application>Microsoft Macintosh PowerPoint</Application>
  <PresentationFormat>On-screen Show (16:9)</PresentationFormat>
  <Paragraphs>326</Paragraphs>
  <Slides>92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6" baseType="lpstr">
      <vt:lpstr>Aspire</vt:lpstr>
      <vt:lpstr>Calibri</vt:lpstr>
      <vt:lpstr>Comic Sans MS</vt:lpstr>
      <vt:lpstr>Dosis Regular</vt:lpstr>
      <vt:lpstr>DS Eraser Cyr</vt:lpstr>
      <vt:lpstr>Gill Sans</vt:lpstr>
      <vt:lpstr>Impact</vt:lpstr>
      <vt:lpstr>MetaBold</vt:lpstr>
      <vt:lpstr>MetaPro-Black</vt:lpstr>
      <vt:lpstr>Monaco</vt:lpstr>
      <vt:lpstr>Solido Compressed Book</vt:lpstr>
      <vt:lpstr>Wingdings</vt:lpstr>
      <vt:lpstr>Arial</vt:lpstr>
      <vt:lpstr>Managing Modular Software for your NuGet, C++ and Java Development</vt:lpstr>
      <vt:lpstr>Docker Container Lifecycles - Problem or Opportunity?</vt:lpstr>
      <vt:lpstr>About your speaker</vt:lpstr>
      <vt:lpstr>Developer who?</vt:lpstr>
      <vt:lpstr>Developer who?</vt:lpstr>
      <vt:lpstr>What Frog?</vt:lpstr>
      <vt:lpstr>What Frog?</vt:lpstr>
      <vt:lpstr>What Frog?</vt:lpstr>
      <vt:lpstr>What Frog?</vt:lpstr>
      <vt:lpstr>PowerPoint Presentation</vt:lpstr>
      <vt:lpstr>PowerPoint Presentation</vt:lpstr>
      <vt:lpstr>PowerPoint Presentation</vt:lpstr>
      <vt:lpstr>Poll Time!</vt:lpstr>
      <vt:lpstr>Poll Time!</vt:lpstr>
      <vt:lpstr>PowerPoint Presentation</vt:lpstr>
      <vt:lpstr>PowerPoint Presentation</vt:lpstr>
      <vt:lpstr>PowerPoint Presentation</vt:lpstr>
      <vt:lpstr>JFrog Artifactory + Docker</vt:lpstr>
      <vt:lpstr>Artifactory as docker Registry</vt:lpstr>
      <vt:lpstr>Artifactory as docker Registry</vt:lpstr>
      <vt:lpstr>Artifactory as docker Registry</vt:lpstr>
      <vt:lpstr>Artifactory as docker Registry</vt:lpstr>
      <vt:lpstr>Who’s using Docker and nothing else?</vt:lpstr>
      <vt:lpstr>Artifactory as docker Registry</vt:lpstr>
      <vt:lpstr>Artifactory as docker Registry</vt:lpstr>
      <vt:lpstr>Artifactory as docker Registry</vt:lpstr>
      <vt:lpstr>The Promotion Pyramid</vt:lpstr>
      <vt:lpstr>Pipeline: Quality Gates and Visibility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$docker build</vt:lpstr>
      <vt:lpstr>PowerPoint Presentation</vt:lpstr>
      <vt:lpstr>Too easy!</vt:lpstr>
      <vt:lpstr>PowerPoint Presentation</vt:lpstr>
      <vt:lpstr>That’s why.</vt:lpstr>
      <vt:lpstr>PowerPoint Presentation</vt:lpstr>
      <vt:lpstr>PowerPoint Presentation</vt:lpstr>
      <vt:lpstr>PowerPoint Presentation</vt:lpstr>
      <vt:lpstr>Trumped-up limitations</vt:lpstr>
      <vt:lpstr>The Anatomy of Docker Tag</vt:lpstr>
      <vt:lpstr>PowerPoint Presentation</vt:lpstr>
      <vt:lpstr>PowerPoint Presentation</vt:lpstr>
      <vt:lpstr>Panic!</vt:lpstr>
      <vt:lpstr>Artifactory Virtual Repositories</vt:lpstr>
      <vt:lpstr>What we did?</vt:lpstr>
      <vt:lpstr>What we did?</vt:lpstr>
      <vt:lpstr>What we did?</vt:lpstr>
      <vt:lpstr>What we did?</vt:lpstr>
      <vt:lpstr>What we did?</vt:lpstr>
      <vt:lpstr>Virtual Repositories FTW</vt:lpstr>
      <vt:lpstr>Virtual Repositories FTW</vt:lpstr>
      <vt:lpstr>Virtual Repositories FTW</vt:lpstr>
      <vt:lpstr>Virtual Repositories FTW</vt:lpstr>
      <vt:lpstr>Virtual Repositories FTW</vt:lpstr>
      <vt:lpstr>Virtual Repositories FTW</vt:lpstr>
      <vt:lpstr>Virtual Repositories FTW</vt:lpstr>
      <vt:lpstr>Virtual Repositories FTW</vt:lpstr>
      <vt:lpstr>Virtual Repositories FTW</vt:lpstr>
      <vt:lpstr>Question: context name? repo name?</vt:lpstr>
      <vt:lpstr>PowerPoint Presentation</vt:lpstr>
      <vt:lpstr>PowerPoint Presentation</vt:lpstr>
      <vt:lpstr>Registry-mirror</vt:lpstr>
      <vt:lpstr>Registry-mirror</vt:lpstr>
      <vt:lpstr>Registry-mirror</vt:lpstr>
      <vt:lpstr>Registry-mirror</vt:lpstr>
      <vt:lpstr>Registry-mirror</vt:lpstr>
      <vt:lpstr>PowerPoint Presentation</vt:lpstr>
      <vt:lpstr>Promotion metadata</vt:lpstr>
      <vt:lpstr>Promotion metadata</vt:lpstr>
      <vt:lpstr>Promotion metadata</vt:lpstr>
      <vt:lpstr>Promotion metadata</vt:lpstr>
      <vt:lpstr>Promotion metadata</vt:lpstr>
      <vt:lpstr>Promotion metadata</vt:lpstr>
      <vt:lpstr>Promotion metadata</vt:lpstr>
      <vt:lpstr>PowerPoint Presentation</vt:lpstr>
      <vt:lpstr>YMMV</vt:lpstr>
      <vt:lpstr>Hook your own logic in promotion</vt:lpstr>
      <vt:lpstr>PowerPoint Presentation</vt:lpstr>
      <vt:lpstr>PowerPoint Presentation</vt:lpstr>
      <vt:lpstr>Summary: Automate Everything!</vt:lpstr>
      <vt:lpstr>PowerPoint Presentation</vt:lpstr>
    </vt:vector>
  </TitlesOfParts>
  <Company>JFrog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Baruch Sadogursky</dc:creator>
  <cp:lastModifiedBy>Baruch Sadogursky</cp:lastModifiedBy>
  <cp:revision>277</cp:revision>
  <cp:lastPrinted>2015-11-11T16:21:09Z</cp:lastPrinted>
  <dcterms:created xsi:type="dcterms:W3CDTF">2013-01-20T11:53:01Z</dcterms:created>
  <dcterms:modified xsi:type="dcterms:W3CDTF">2016-01-07T18:15:45Z</dcterms:modified>
</cp:coreProperties>
</file>